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73" r:id="rId6"/>
    <p:sldId id="272" r:id="rId7"/>
    <p:sldId id="275" r:id="rId8"/>
    <p:sldId id="267" r:id="rId9"/>
    <p:sldId id="274" r:id="rId10"/>
    <p:sldId id="276" r:id="rId11"/>
    <p:sldId id="268" r:id="rId12"/>
    <p:sldId id="269" r:id="rId13"/>
    <p:sldId id="270" r:id="rId14"/>
    <p:sldId id="271" r:id="rId15"/>
    <p:sldId id="259" r:id="rId16"/>
    <p:sldId id="279" r:id="rId17"/>
    <p:sldId id="261" r:id="rId18"/>
    <p:sldId id="262" r:id="rId19"/>
    <p:sldId id="277" r:id="rId20"/>
    <p:sldId id="280" r:id="rId21"/>
    <p:sldId id="282" r:id="rId22"/>
    <p:sldId id="283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B37D50-0808-4E98-B26A-B314FFC0674F}" type="datetimeFigureOut">
              <a:rPr lang="pl-PL" smtClean="0"/>
              <a:pPr/>
              <a:t>2018-02-01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86BBD4-47E4-47C3-826C-3CE0293BE6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484785"/>
            <a:ext cx="8208912" cy="2115666"/>
          </a:xfrm>
        </p:spPr>
        <p:txBody>
          <a:bodyPr>
            <a:normAutofit/>
          </a:bodyPr>
          <a:lstStyle/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POCZUCIE WŁASNEJ WARTOŚCI U DZIECI I RADZENIE SOBIE ZE STRESEM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139952" y="4653136"/>
            <a:ext cx="3744416" cy="910952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Ewa Bugaj – Zalewska</a:t>
            </a:r>
          </a:p>
          <a:p>
            <a:r>
              <a:rPr lang="pl-P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(psycholog)</a:t>
            </a:r>
            <a:endParaRPr lang="pl-P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100" u="sng" dirty="0" smtClean="0">
                <a:latin typeface="Times New Roman"/>
                <a:ea typeface="Times New Roman"/>
              </a:rPr>
              <a:t>SPOSOBY RADZENIA SOBIE ZE STRESEM:</a:t>
            </a:r>
            <a:r>
              <a:rPr lang="pl-PL" u="sng" dirty="0" smtClean="0">
                <a:latin typeface="Times New Roman"/>
                <a:ea typeface="Times New Roman"/>
              </a:rPr>
              <a:t/>
            </a:r>
            <a:br>
              <a:rPr lang="pl-PL" u="sng" dirty="0" smtClean="0">
                <a:latin typeface="Times New Roman"/>
                <a:ea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dirty="0" smtClean="0">
                <a:latin typeface="Times New Roman"/>
                <a:ea typeface="Times New Roman"/>
              </a:rPr>
              <a:t/>
            </a:r>
            <a:br>
              <a:rPr lang="pl-PL" dirty="0" smtClean="0">
                <a:latin typeface="Times New Roman"/>
                <a:ea typeface="Times New Roman"/>
              </a:rPr>
            </a:br>
            <a:r>
              <a:rPr lang="pl-PL" sz="4300" dirty="0" smtClean="0">
                <a:latin typeface="Times New Roman"/>
                <a:ea typeface="Times New Roman"/>
              </a:rPr>
              <a:t>Wyróżnia się trzy główne style radzenia sobie ze stresem:</a:t>
            </a:r>
            <a:br>
              <a:rPr lang="pl-PL" sz="4300" dirty="0" smtClean="0">
                <a:latin typeface="Times New Roman"/>
                <a:ea typeface="Times New Roman"/>
              </a:rPr>
            </a:br>
            <a:r>
              <a:rPr lang="pl-PL" sz="4300" dirty="0" smtClean="0">
                <a:latin typeface="Times New Roman"/>
                <a:ea typeface="Times New Roman"/>
              </a:rPr>
              <a:t>- aktywne zachowanie- czyli reakcje, które zmieniają sytuację;</a:t>
            </a:r>
            <a:br>
              <a:rPr lang="pl-PL" sz="4300" dirty="0" smtClean="0">
                <a:latin typeface="Times New Roman"/>
                <a:ea typeface="Times New Roman"/>
              </a:rPr>
            </a:br>
            <a:r>
              <a:rPr lang="pl-PL" sz="4300" dirty="0" smtClean="0">
                <a:latin typeface="Times New Roman"/>
                <a:ea typeface="Times New Roman"/>
              </a:rPr>
              <a:t>- poznawcze radzenie sobie- czyli reakcje, które zmieniają znaczenie lub ocenę stresu;</a:t>
            </a:r>
            <a:br>
              <a:rPr lang="pl-PL" sz="4300" dirty="0" smtClean="0">
                <a:latin typeface="Times New Roman"/>
                <a:ea typeface="Times New Roman"/>
              </a:rPr>
            </a:br>
            <a:r>
              <a:rPr lang="pl-PL" sz="4300" dirty="0" smtClean="0">
                <a:latin typeface="Times New Roman"/>
                <a:ea typeface="Times New Roman"/>
              </a:rPr>
              <a:t>- unikanie- czyli reakcje, które zmierzają do kontroli przykrytych uczuć</a:t>
            </a:r>
            <a:r>
              <a:rPr lang="pl-PL" dirty="0" smtClean="0">
                <a:latin typeface="Times New Roman"/>
                <a:ea typeface="Times New Roman"/>
              </a:rPr>
              <a:t/>
            </a:r>
            <a:br>
              <a:rPr lang="pl-PL" dirty="0" smtClean="0">
                <a:latin typeface="Times New Roman"/>
                <a:ea typeface="Times New Roman"/>
              </a:rPr>
            </a:b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 poczucie własnej wartości wpływa wiele czynników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jakość realizacji zadań rozwojowych:</a:t>
            </a:r>
          </a:p>
          <a:p>
            <a:pPr>
              <a:buNone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ziecko zadania rozwojowe realizuje we wszystkich sferach swojego życia, nabywa nowe kompetencje i je doskonali, np. uczy się chodzić, mówić, pisać itd.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 Jeśli zadanie rozwojowe przebiega harmonijnie i jest doceniane przez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rodziców, wtedy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poziom poczucia sprawstwa,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     a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co za tym idzie poziom poczucia własnej wartości dziecka wzrasta.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kontekst społeczny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czyli środowisko, w którym dziecko się wychowuje: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 grupa rówieśnicza,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Dziecko uczy się w niej zachowań grupowych, prospołecznych, buduje relacje z innymi, otrzymuje informacje zwrotne dotyczące swoich zachowań. Pojawiają się w niej pierwsze zauroczenia, przyjaźnie. Grupa rówieśnicza często staje się dla nastolatków punktem odniesienia. Ważna jest przynależność do niej. Odrzucenie przez nią może spowodować spadek poczucia wartości u dziecka. Po to, żeby w niej nadal być młody człowiek jest w stanie podejmować różne ryzykowne dziania. Dobrze, gdy to jest bezpieczne, przyjazne dla dziecka środowisko, w którym może rozwijać swoje zainteresowania i pasje, jak: kółka zainteresowań (muzyczne, taneczne, sportowe itd.).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334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szkoła,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Ma ona także wpływ na rozwój poczucia własnej wartości u danego ucznia. W niej nabywa wiedzę, rozwija swoje możliwości i zdolności. Niejednokrotnie uczniowie porównują się ze sobą. </a:t>
            </a:r>
            <a:r>
              <a:rPr lang="pl-PL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(Rodzicu nigdy tego nie rób, nie porównuj swojego dziecka z innym !!!) 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Ważniejsze i najbardziej właściwe jest docenianie osiągnięć swojego dziecka, trudu jaki włożyło w wykonanie zadania. Warto chwalić, zauważać starania, motywować do dalszej pracy.  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453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-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mass media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Nowoczesne technologie informacyjne i komunikacyjne niosą ze sobą nie tylko postęp, ale i niebezpieczeństwo,  na które szczególnie narażeni są młodzi ludzie. Wpływają one na kształtującą się osobowość i samoocenę.  Kreowany sztucznie styl życia i wizerunek wpływa na stosunek człowieka do samego siebie. Nie wyglądając jak zretuszowane modelki, młode osoby popadają                   w zaburzenia odżywiania (anoreksje, bulimię,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ortoreksję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). Dzieci grają w niebezpieczne, często naładowane agresją gry – stając się bardziej skłonne do przejawiania agresji/przemocy względem innych. W sieci pojawia się cyberprzemoc. Siedzą godzinami, uzależniają się,          (do czego sami się przyznają).  Mają też dostęp do tekstów    czy obrazków o zabarwieniu erotycznym. </a:t>
            </a:r>
          </a:p>
          <a:p>
            <a:pPr algn="ctr">
              <a:buNone/>
            </a:pPr>
            <a:r>
              <a:rPr lang="pl-PL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Dlatego też drodzy rodzice, zainteresujcie się tym,         na jakie strony wchodzi wasza pociecha.</a:t>
            </a:r>
            <a:endParaRPr lang="pl-PL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u="sng" dirty="0" smtClean="0">
                <a:latin typeface="Times New Roman" pitchFamily="18" charset="0"/>
                <a:cs typeface="Times New Roman" pitchFamily="18" charset="0"/>
              </a:rPr>
              <a:t>Dzieci powinny: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wierzyć we własne siły i możliwości,</a:t>
            </a:r>
          </a:p>
          <a:p>
            <a:pPr>
              <a:buFont typeface="Wingdings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ieć marzenia i za nimi podążać,</a:t>
            </a:r>
          </a:p>
          <a:p>
            <a:pPr>
              <a:buFont typeface="Wingdings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kceptować same siebie,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zauważać swoje mocne strony,</a:t>
            </a:r>
          </a:p>
          <a:p>
            <a:pPr>
              <a:buFont typeface="Wingdings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dważnie wkraczać w świat, otwierać się na nowe rzeczy,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umieć budować autentyczne relacje z innymi ludźmi,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akceptować własne emocje i uczucia, nauczyć się je wyrażać w sposób akceptowany społecznie,     a także   jak radzić sobie z nieprzyjemnymi emocjami,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podążać za swoimi wartościami i potrzebami,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u="sng" dirty="0" smtClean="0">
                <a:latin typeface="Times New Roman" pitchFamily="18" charset="0"/>
                <a:cs typeface="Times New Roman" pitchFamily="18" charset="0"/>
              </a:rPr>
              <a:t>Dzieci powinny: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wiedzieć, że są wartościowe,                        kochać i akceptować samych siebie.            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mieć głębokie przekonanie, że o ich wartości stanowią oni sami.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Bardzo często tak nie jest. Dzieci wiedzą                     o sobie, to co słyszą na swój temat, wielokrotnie liczą się z opiniami innych osób (niestety nie zawsze prawdziwymi, szczerymi). Dlatego też     w pokonywaniu kolejnych zadań rozwojowych potrzebna jest im pomoc osób dorosłych – przede wszystkim rodziców. Dlatego dzieci powinny </a:t>
            </a:r>
          </a:p>
          <a:p>
            <a:pPr algn="ctr">
              <a:buNone/>
            </a:pPr>
            <a:r>
              <a:rPr lang="pl-PL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MIEĆ OPARCIE W SWOICH BLISKICH !</a:t>
            </a:r>
            <a:endParaRPr lang="pl-PL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 zrobić, żeby wzmacniać poczucie własnej wartości u dziecka?</a:t>
            </a:r>
            <a:endParaRPr lang="pl-PL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Mieć dla dziecka czas, (szczere zainteresowanie),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Słuchać, (bez krytykowania, oceniania, moralizowania itd.),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Okazywać, że jest ważne,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Zwracać uwagę na sposób komunikowania się      z naszymi dziećmi – empatyczna komunikacja (spróbuj zrozumieć potrzeby i uczucia dziecka),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Samemu mówić o swoich uczuciach, potrzebach, żeby też się z nimi liczyło,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Używać komunikatu typu „JA”,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KOMUNIKAT TYPU „</a:t>
            </a:r>
            <a:r>
              <a:rPr lang="pl-PL" b="1" dirty="0" err="1" smtClean="0">
                <a:solidFill>
                  <a:srgbClr val="FF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JA”v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ea typeface="GungsuhChe" pitchFamily="49" charset="-127"/>
                <a:cs typeface="Times New Roman" pitchFamily="18" charset="0"/>
              </a:rPr>
              <a:t> KOMUNIKAT TYPU: „TY” 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Porozumiewanie utrudniają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komunikaty typu „TY”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Mogą one rozpocząć konflikt, którego wcześniej nie było. 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Zaczynają się od stwierdzenia „ty”…  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Zazwyczaj są obwinianiem, ocenianie czy zastraszaniem drugiej osoby. 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Wywołują negatywne emocje u odbiorcy,</a:t>
            </a:r>
          </a:p>
          <a:p>
            <a:pPr marL="7200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np. złoszczą go i ranią, a często nie opisują problemu.        Nie warto ich stosować, gdyż nie pomagają.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algn="just">
              <a:lnSpc>
                <a:spcPct val="160000"/>
              </a:lnSpc>
              <a:spcBef>
                <a:spcPts val="0"/>
              </a:spcBef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Kiedy jesteś nadawcą, najpotężniejszym komunikatem, który wysyłasz (szczególnie, jeśli jesteś w sytuacji konfliktowej z odbiorcą) jest </a:t>
            </a:r>
            <a:r>
              <a:rPr lang="pl-PL" sz="3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KOMUNIKAT „JA”</a:t>
            </a:r>
            <a:r>
              <a:rPr lang="pl-PL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pPr marL="0">
              <a:lnSpc>
                <a:spcPct val="160000"/>
              </a:lnSpc>
              <a:spcBef>
                <a:spcPts val="0"/>
              </a:spcBef>
              <a:buNone/>
            </a:pPr>
            <a:endParaRPr lang="pl-PL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60000"/>
              </a:lnSpc>
              <a:spcBef>
                <a:spcPts val="0"/>
              </a:spcBef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 Mówi on odbiorcy:</a:t>
            </a:r>
          </a:p>
          <a:p>
            <a:pPr marL="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jaki jest problem (co widzisz),</a:t>
            </a:r>
            <a:endParaRPr lang="pl-PL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jak się z nim czujesz,</a:t>
            </a:r>
            <a:endParaRPr lang="pl-PL" sz="35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co chcesz (albo nie chcesz), żeby odbiorca zrobił czyli czego oczekujesz.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Czym jest poczucie własnej wartości?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Najprościej ujmując 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„poczucie 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własnej 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wartości”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jest to pewien stan psychiczny,  który powstaje w wyniku dokonywania przez jednostkę samooceny. </a:t>
            </a:r>
          </a:p>
          <a:p>
            <a:pPr>
              <a:buNone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	Czyli stosunku do samego siebie, który wpływa zarówno na odczuwany nastrój (emocje), myśli, reakcje fizjologiczne oraz zachowanie.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/>
              <a:t>Komunikat TY                         Komunikat JA</a:t>
            </a:r>
            <a:br>
              <a:rPr lang="pl-PL" sz="3000" dirty="0" smtClean="0"/>
            </a:br>
            <a:endParaRPr lang="pl-PL" sz="30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fontScale="55000" lnSpcReduction="20000"/>
          </a:bodyPr>
          <a:lstStyle/>
          <a:p>
            <a:pPr marL="624078" indent="-514350">
              <a:buNone/>
            </a:pPr>
            <a:r>
              <a:rPr lang="pl-PL" dirty="0" smtClean="0"/>
              <a:t> </a:t>
            </a:r>
          </a:p>
          <a:p>
            <a:pPr marL="624078" indent="-514350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Przykłady:</a:t>
            </a:r>
          </a:p>
          <a:p>
            <a:pPr marL="624078" indent="-514350">
              <a:buFont typeface="Wingdings" pitchFamily="2" charset="2"/>
              <a:buChar char="v"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Wingdings" pitchFamily="2" charset="2"/>
              <a:buChar char="v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Paulina, jesteś zapominalską</a:t>
            </a:r>
          </a:p>
          <a:p>
            <a:pPr marL="624078" indent="-514350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      bałaganiarą, nie można po tobie niczego ogarnąć             i normalnie pracować. </a:t>
            </a:r>
          </a:p>
          <a:p>
            <a:pPr marL="624078" indent="-514350">
              <a:buNone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Wingdings" pitchFamily="2" charset="2"/>
              <a:buChar char="v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Tomek, znowu się wygłupiasz. Jeśli nie skończysz zadania, cała grupa będzie musiała zostać podczas przerwy i to będzie twoja wina!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 fontScale="55000" lnSpcReduction="20000"/>
          </a:bodyPr>
          <a:lstStyle/>
          <a:p>
            <a:pPr marL="566928" indent="-457200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Przykłady:</a:t>
            </a:r>
          </a:p>
          <a:p>
            <a:pPr marL="566928" indent="-457200">
              <a:buFont typeface="Wingdings" pitchFamily="2" charset="2"/>
              <a:buChar char="v"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Wingdings" pitchFamily="2" charset="2"/>
              <a:buChar char="v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Paulina, jestem zniechęcona                     i rozczarowana kiedy widzę,     że książki nie są na właściwym miejscu. Chciałabym, abyś odkładała     je w odpowiednie przegródki. </a:t>
            </a:r>
          </a:p>
          <a:p>
            <a:pPr marL="566928" indent="-457200">
              <a:buNone/>
            </a:pPr>
            <a:endParaRPr lang="pl-PL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Wingdings" pitchFamily="2" charset="2"/>
              <a:buChar char="v"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Tomek, jestem zmartwiona,    że to zadanie nie będzie skończone przed przerwą            i grupa będzie musiała zostać. Chciałabym zobaczyć, że bardziej koncentrujesz się na zadaniu.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 zrobić, żeby wzmacniać poczucie własnej wartości u dziecka?</a:t>
            </a:r>
            <a:endParaRPr lang="pl-PL" sz="3600" dirty="0">
              <a:solidFill>
                <a:srgbClr val="00B05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Buduj relację opartą na wzajemnym szacunku,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Wyciągaj wnioski z podejmowanych działań, pomyśl co możesz zrobić następnym razem,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daj się ponosić emocjom, (podejmuj poważne decyzje, wracaj do problemu, gdy ochłoniesz),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poddawaj się,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Myśl pozytywnie,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bój się szukać pomocy,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Pozwól sobie na popełnianie błędów – nikt nie jest idealny !!!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		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Dziecko nie rodzi się z gotowym poczuciem własnej wartości. Można i trzeba je świadomie kształtować, podnosić i doskonalić.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Powodzenia w budowaniu szczęśliwej  </a:t>
            </a: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relacji z dzieckiem.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Poczucie własnej wartości jest ważne          zarówno dla rozwoju emocjonalnego, poznawczego, fizjologicznego, moralnego i społecznego.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 poczucie własnej wartości wpływa wiele czynników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a)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czynniki psychiczne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osobiste doświadczenia dziecka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obiektywne przeżycia  i ich subiektywna interpretacja. Dla dziecka najbardziej istotne jest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znaczenie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które przypisuje danym słowom lub czynom (swoim lub innych osób). Jest to zgodne z powiedzeniem, iż świat jest takim, jakim go zinterpretujemy, np. taka sama sytuacja przez kilku jej uczestników może być odebrana i zapamiętana w odmienny sposób. Bądź to samo zdanie może być odebrane jako komplement lub obelga.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1">
              <a:buNone/>
            </a:pPr>
            <a:r>
              <a:rPr lang="pl-PL" dirty="0" smtClean="0"/>
              <a:t>	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bodźce stresowe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dzieci poddawane silnej presji, przy wysoko postawionej poprzeczce mogą żyć w stanie ciągłego stresu, który poprzez swoją siłę czy długość trwania kształtuje obraz samego siebie.</a:t>
            </a:r>
            <a:endParaRPr lang="pl-PL" sz="3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pl-PL" sz="3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Czynniki stresogenne mogą być</a:t>
            </a:r>
            <a:r>
              <a:rPr lang="pl-PL" sz="30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pl-PL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zewnętrzne</a:t>
            </a:r>
            <a:r>
              <a:rPr lang="pl-PL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np. </a:t>
            </a:r>
            <a:r>
              <a:rPr lang="pl-PL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presja środowiska</a:t>
            </a:r>
            <a:r>
              <a:rPr lang="pl-PL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zmiana szkoły czy miejsca </a:t>
            </a:r>
            <a:r>
              <a:rPr lang="pl-PL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zamieszkania;</a:t>
            </a:r>
          </a:p>
          <a:p>
            <a:pPr lvl="1">
              <a:buNone/>
            </a:pPr>
            <a:r>
              <a:rPr lang="pl-PL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wewnętrzne</a:t>
            </a:r>
            <a:r>
              <a:rPr lang="pl-PL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tkwiące w </a:t>
            </a:r>
            <a:r>
              <a:rPr lang="pl-PL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jednostce,               </a:t>
            </a:r>
            <a:r>
              <a:rPr lang="pl-PL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np. nierealistyczne oczekiwania, przesądy, kompleksy, nieodpowiednie nawyki.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Czynniki, które posiadają zdolność wywoływania stresu nazywa się 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STRESORAMI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, ale żeby powstał zespół zmian psychofizjologicznych bodziec ten musi być spostrzeżony przez osobę jako dla niej znaczący np. groźny.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Wtedy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staje się on przyczyną stresu.</a:t>
            </a:r>
          </a:p>
          <a:p>
            <a:pPr marL="0" indent="0" algn="ctr">
              <a:buNone/>
            </a:pPr>
            <a:r>
              <a:rPr lang="pl-PL" sz="3000" b="1" u="sng" dirty="0" smtClean="0">
                <a:latin typeface="Times New Roman" pitchFamily="18" charset="0"/>
                <a:cs typeface="Times New Roman" pitchFamily="18" charset="0"/>
              </a:rPr>
              <a:t>Stresorami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mogą być:</a:t>
            </a:r>
          </a:p>
          <a:p>
            <a:pPr>
              <a:buFontTx/>
              <a:buChar char="-"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hałas, brak snu, choroba, poczucie zagrożenia, samotność, ból, stan ciągłej rywalizacji, egzamin, pierwszy dzień w nowej szkole, itp.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Można powiedzieć, że występuje dobry i zły stres:</a:t>
            </a:r>
          </a:p>
          <a:p>
            <a:pPr>
              <a:buFont typeface="Wingdings" pitchFamily="2" charset="2"/>
              <a:buChar char="v"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EUSTRES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– pozytywny stres, który jest potrzebny, pobudzając nas wzmacnia nasze reakcje, umożliwia skuteczne działanie.</a:t>
            </a:r>
          </a:p>
          <a:p>
            <a:pPr>
              <a:buFont typeface="Wingdings" pitchFamily="2" charset="2"/>
              <a:buChar char="v"/>
            </a:pP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DYSTRES</a:t>
            </a:r>
            <a:r>
              <a:rPr lang="pl-PL" sz="3000" dirty="0" smtClean="0">
                <a:latin typeface="Times New Roman" pitchFamily="18" charset="0"/>
                <a:cs typeface="Times New Roman" pitchFamily="18" charset="0"/>
              </a:rPr>
              <a:t> – negatywny, jest to taki strumień bodźców, który przekracza pewną granicę naszej indywidualnej wytrzymałości.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12569"/>
          </a:xfrm>
        </p:spPr>
        <p:txBody>
          <a:bodyPr>
            <a:noAutofit/>
          </a:bodyPr>
          <a:lstStyle/>
          <a:p>
            <a:pPr indent="450215" algn="just"/>
            <a:r>
              <a:rPr lang="pl-PL" sz="3000" dirty="0" smtClean="0">
                <a:effectLst/>
                <a:latin typeface="Times New Roman"/>
                <a:ea typeface="Times New Roman"/>
              </a:rPr>
              <a:t>Pewien optymalny poziom stresu jest niezbędny dla efektywnego funkcjonowania człowieka. </a:t>
            </a:r>
          </a:p>
          <a:p>
            <a:pPr indent="0" algn="just">
              <a:buNone/>
            </a:pPr>
            <a:endParaRPr lang="pl-PL" sz="3000" dirty="0" smtClean="0">
              <a:effectLst/>
              <a:latin typeface="Times New Roman"/>
              <a:ea typeface="Times New Roman"/>
            </a:endParaRPr>
          </a:p>
          <a:p>
            <a:pPr indent="0" algn="just">
              <a:buNone/>
            </a:pPr>
            <a:r>
              <a:rPr lang="pl-PL" sz="3000" u="sng" dirty="0" smtClean="0">
                <a:effectLst/>
                <a:latin typeface="Times New Roman"/>
                <a:ea typeface="Times New Roman"/>
              </a:rPr>
              <a:t>Zbyt niski</a:t>
            </a:r>
            <a:r>
              <a:rPr lang="pl-PL" sz="3000" dirty="0" smtClean="0">
                <a:effectLst/>
                <a:latin typeface="Times New Roman"/>
                <a:ea typeface="Times New Roman"/>
              </a:rPr>
              <a:t> poziom stresu powoduje spadek motywacji, apatię i znudzenie. </a:t>
            </a:r>
          </a:p>
          <a:p>
            <a:pPr indent="0" algn="just">
              <a:buNone/>
            </a:pPr>
            <a:endParaRPr lang="pl-PL" sz="3000" dirty="0" smtClean="0">
              <a:effectLst/>
              <a:latin typeface="Times New Roman"/>
              <a:ea typeface="Times New Roman"/>
            </a:endParaRPr>
          </a:p>
          <a:p>
            <a:pPr indent="0" algn="just">
              <a:buNone/>
            </a:pPr>
            <a:r>
              <a:rPr lang="pl-PL" sz="3000" u="sng" dirty="0" smtClean="0">
                <a:effectLst/>
                <a:latin typeface="Times New Roman"/>
                <a:ea typeface="Times New Roman"/>
              </a:rPr>
              <a:t>Zbyt wysoki </a:t>
            </a:r>
            <a:r>
              <a:rPr lang="pl-PL" sz="3000" dirty="0" smtClean="0">
                <a:effectLst/>
                <a:latin typeface="Times New Roman"/>
                <a:ea typeface="Times New Roman"/>
              </a:rPr>
              <a:t>- napięcie, trudności z koncentracją, lęk i zamęt w głowie, fizyczne zmęczenie, zwolnienie refleksu.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To nie sam stres jest niebezpieczny dla człowieka, ale to jak na niego reagujemy!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pl-PL" dirty="0" smtClean="0">
                <a:effectLst/>
                <a:latin typeface="Times New Roman"/>
                <a:ea typeface="Times New Roman"/>
              </a:rPr>
              <a:t>Bardzo często stres jest wywoływany poprzez </a:t>
            </a:r>
            <a:r>
              <a:rPr lang="pl-PL" b="1" dirty="0" smtClean="0">
                <a:effectLst/>
                <a:latin typeface="Times New Roman"/>
                <a:ea typeface="Times New Roman"/>
              </a:rPr>
              <a:t>negatywne myślenie.</a:t>
            </a:r>
            <a:r>
              <a:rPr lang="pl-PL" dirty="0" smtClean="0">
                <a:effectLst/>
                <a:latin typeface="Times New Roman"/>
                <a:ea typeface="Times New Roman"/>
              </a:rPr>
              <a:t> Jeśli interpretujesz nową sytuację myśląc: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dirty="0" smtClean="0">
                <a:effectLst/>
                <a:latin typeface="Times New Roman"/>
                <a:ea typeface="Times New Roman"/>
              </a:rPr>
              <a:t>„na pewno sobie nie poradzę",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pl-PL" dirty="0" smtClean="0">
                <a:effectLst/>
                <a:latin typeface="Times New Roman"/>
                <a:ea typeface="Times New Roman"/>
              </a:rPr>
              <a:t>wtedy istnieje znacznie mniejsza szansa na efektywne zadziałanie, niż gdy postrzegasz nową sytuację jako taką, z którą można sobie poradzić.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u="sng" dirty="0">
                <a:latin typeface="Times New Roman"/>
                <a:ea typeface="Times New Roman"/>
              </a:rPr>
              <a:t>U</a:t>
            </a:r>
            <a:r>
              <a:rPr lang="pl-PL" b="1" u="sng" dirty="0" smtClean="0">
                <a:effectLst/>
                <a:latin typeface="Times New Roman"/>
                <a:ea typeface="Times New Roman"/>
              </a:rPr>
              <a:t>miejętne radzenie sobie ze stresem: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>
                <a:effectLst/>
                <a:latin typeface="Times New Roman"/>
                <a:ea typeface="Times New Roman"/>
              </a:rPr>
              <a:t>	Styl radzenia sobie ze stresem jest skuteczny wtedy, gdy dana osoba potrafi dostosować styl swojej reakcji do własnych możliwości i charakteru sytuacji stresowej.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effectLst/>
                <a:latin typeface="Times New Roman"/>
                <a:ea typeface="Times New Roman"/>
              </a:rPr>
              <a:t>	 Przy radzeniu sobie ze stresem najlepsza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effectLst/>
                <a:latin typeface="Times New Roman"/>
                <a:ea typeface="Times New Roman"/>
              </a:rPr>
              <a:t>i najskuteczniejsza jest profilaktyka. </a:t>
            </a:r>
            <a:endParaRPr lang="pl-PL" dirty="0" smtClean="0">
              <a:effectLst/>
              <a:latin typeface="Times New Roman"/>
              <a:ea typeface="Times New Roman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759</Words>
  <Application>Microsoft Office PowerPoint</Application>
  <PresentationFormat>Pokaz na ekranie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Przesilenie</vt:lpstr>
      <vt:lpstr>POCZUCIE WŁASNEJ WARTOŚCI U DZIECI I RADZENIE SOBIE ZE STRESEM</vt:lpstr>
      <vt:lpstr>Czym jest poczucie własnej wartości?</vt:lpstr>
      <vt:lpstr>Slajd 3</vt:lpstr>
      <vt:lpstr>Slajd 4</vt:lpstr>
      <vt:lpstr>Slajd 5</vt:lpstr>
      <vt:lpstr>Slajd 6</vt:lpstr>
      <vt:lpstr>Slajd 7</vt:lpstr>
      <vt:lpstr>To nie sam stres jest niebezpieczny dla człowieka, ale to jak na niego reagujemy! </vt:lpstr>
      <vt:lpstr>Slajd 9</vt:lpstr>
      <vt:lpstr>SPOSOBY RADZENIA SOBIE ZE STRESEM: </vt:lpstr>
      <vt:lpstr>Slajd 11</vt:lpstr>
      <vt:lpstr>Slajd 12</vt:lpstr>
      <vt:lpstr>Slajd 13</vt:lpstr>
      <vt:lpstr>Slajd 14</vt:lpstr>
      <vt:lpstr>Slajd 15</vt:lpstr>
      <vt:lpstr>Slajd 16</vt:lpstr>
      <vt:lpstr>Co zrobić, żeby wzmacniać poczucie własnej wartości u dziecka?</vt:lpstr>
      <vt:lpstr>Slajd 18</vt:lpstr>
      <vt:lpstr>Slajd 19</vt:lpstr>
      <vt:lpstr>Komunikat TY                         Komunikat JA </vt:lpstr>
      <vt:lpstr>Co zrobić, żeby wzmacniać poczucie własnej wartości u dziecka?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POCZUCIE WŁASNEJ WARTOŚCI U DZIECI I RADZENIE SOBIE ZE STRESEM</dc:title>
  <dc:creator>EWA</dc:creator>
  <cp:lastModifiedBy>EWA</cp:lastModifiedBy>
  <cp:revision>39</cp:revision>
  <dcterms:created xsi:type="dcterms:W3CDTF">2018-01-22T17:04:57Z</dcterms:created>
  <dcterms:modified xsi:type="dcterms:W3CDTF">2018-02-01T16:19:03Z</dcterms:modified>
</cp:coreProperties>
</file>