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75" r:id="rId5"/>
    <p:sldId id="282" r:id="rId6"/>
    <p:sldId id="257" r:id="rId7"/>
    <p:sldId id="259" r:id="rId8"/>
    <p:sldId id="258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1" r:id="rId17"/>
    <p:sldId id="273" r:id="rId18"/>
    <p:sldId id="278" r:id="rId19"/>
    <p:sldId id="285" r:id="rId20"/>
    <p:sldId id="286" r:id="rId21"/>
    <p:sldId id="287" r:id="rId22"/>
    <p:sldId id="288" r:id="rId23"/>
    <p:sldId id="289" r:id="rId24"/>
    <p:sldId id="281" r:id="rId25"/>
    <p:sldId id="272" r:id="rId26"/>
    <p:sldId id="283" r:id="rId27"/>
    <p:sldId id="284" r:id="rId28"/>
    <p:sldId id="276" r:id="rId29"/>
    <p:sldId id="277" r:id="rId30"/>
    <p:sldId id="290" r:id="rId31"/>
    <p:sldId id="270" r:id="rId3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BC32447-A7B9-4FDC-BC33-723097C258FE}" type="datetimeFigureOut">
              <a:rPr lang="pl-PL" smtClean="0"/>
              <a:pPr/>
              <a:t>2020-12-28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13E3AE4-116E-46C5-9461-C1D65A481BC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LĘK /STRACH</a:t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481808"/>
          </a:xfrm>
        </p:spPr>
        <p:txBody>
          <a:bodyPr>
            <a:normAutofit/>
          </a:bodyPr>
          <a:lstStyle/>
          <a:p>
            <a:r>
              <a:rPr lang="pl-PL" dirty="0" smtClean="0"/>
              <a:t>Czym są i jak sobie z nimi radzić?</a:t>
            </a:r>
          </a:p>
          <a:p>
            <a:endParaRPr lang="pl-PL" dirty="0" smtClean="0"/>
          </a:p>
          <a:p>
            <a:endParaRPr lang="pl-PL" sz="2200" dirty="0" smtClean="0"/>
          </a:p>
          <a:p>
            <a:endParaRPr lang="pl-PL" sz="2200" dirty="0" smtClean="0"/>
          </a:p>
          <a:p>
            <a:r>
              <a:rPr lang="pl-PL" sz="2200" dirty="0" smtClean="0"/>
              <a:t>Ewa Bugaj – Zalewska</a:t>
            </a:r>
          </a:p>
          <a:p>
            <a:r>
              <a:rPr lang="pl-PL" sz="2200" dirty="0" smtClean="0"/>
              <a:t>(psycholog)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LĘK/STRACH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Do czynników wyzwalających lęk/strach zaliczamy:</a:t>
            </a:r>
          </a:p>
          <a:p>
            <a:r>
              <a:rPr lang="pl-PL" dirty="0" smtClean="0"/>
              <a:t>- </a:t>
            </a:r>
            <a:r>
              <a:rPr lang="pl-PL" u="sng" dirty="0" smtClean="0"/>
              <a:t>czynniki indywidualne</a:t>
            </a:r>
            <a:r>
              <a:rPr lang="pl-PL" dirty="0" smtClean="0"/>
              <a:t>: podatność organizmu na przeżywanie silnych emocji, temperament</a:t>
            </a:r>
            <a:r>
              <a:rPr lang="pl-PL" dirty="0" smtClean="0"/>
              <a:t>, </a:t>
            </a:r>
            <a:r>
              <a:rPr lang="pl-PL" dirty="0" smtClean="0"/>
              <a:t>cechy osobowości, stan zdrowia, doświadczenie, możliwości poznawcze.</a:t>
            </a:r>
          </a:p>
          <a:p>
            <a:r>
              <a:rPr lang="pl-PL" dirty="0" smtClean="0"/>
              <a:t>- </a:t>
            </a:r>
            <a:r>
              <a:rPr lang="pl-PL" u="sng" dirty="0" smtClean="0"/>
              <a:t>czynniki społeczne</a:t>
            </a:r>
            <a:r>
              <a:rPr lang="pl-PL" dirty="0" smtClean="0"/>
              <a:t>:  stawiane wymagania  i sposób ich egzekwowania,  reakcje innych na zachowania lękowe oraz możliwość uzyskania wsparcia. 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RODZAJE ZABURZEŃ LĘKOWYCH   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03757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FF3399"/>
                </a:solidFill>
              </a:rPr>
              <a:t>Według Amerykańskiego Towarzystwa Psychologicznego: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napady lęku panicznego związane              z </a:t>
            </a:r>
            <a:r>
              <a:rPr lang="pl-PL" dirty="0" smtClean="0"/>
              <a:t>agorafobią</a:t>
            </a:r>
            <a:r>
              <a:rPr lang="pl-PL" dirty="0" smtClean="0"/>
              <a:t> </a:t>
            </a:r>
            <a:r>
              <a:rPr lang="pl-PL" dirty="0" smtClean="0"/>
              <a:t>(lękiem przed otwartymi przestrzeniami),</a:t>
            </a: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napady lęku niezwiązane z agorafobią,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fobia społeczna,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fobia prosta,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/>
              <a:t>uogólnione zaburzenia lękowe.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RODZAJE ZABURZEŃ LĘKOWYCH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sz="3500" dirty="0" smtClean="0">
                <a:solidFill>
                  <a:schemeClr val="accent6">
                    <a:lumMod val="90000"/>
                  </a:schemeClr>
                </a:solidFill>
              </a:rPr>
              <a:t>           Według klasyfikacji DSM – 5 </a:t>
            </a:r>
            <a:r>
              <a:rPr lang="pl-PL" sz="1600" dirty="0" smtClean="0">
                <a:solidFill>
                  <a:schemeClr val="accent6">
                    <a:lumMod val="90000"/>
                  </a:schemeClr>
                </a:solidFill>
              </a:rPr>
              <a:t>(klasyfikacja zaburzeń psychicznych Amerykańskiego Towarzystwa Psychiatrycznego)</a:t>
            </a:r>
          </a:p>
          <a:p>
            <a:pPr>
              <a:buFont typeface="Wingdings" pitchFamily="2" charset="2"/>
              <a:buChar char="v"/>
            </a:pPr>
            <a:r>
              <a:rPr lang="pl-PL" i="1" dirty="0" smtClean="0"/>
              <a:t>Pierwotne zaburzenia lękowe: </a:t>
            </a:r>
            <a:r>
              <a:rPr lang="pl-PL" dirty="0" smtClean="0"/>
              <a:t>zaburzenia       z napadami paniki, agorafobia, fobia swoista, fobia społeczna, mutyzm wybiórczy, zaburzenia lękowe uogólnione, separacyjne zaburzenia lękowe, zaburzenia lękowe spowodowane inną chorobą lub problemem zdrowotnym, zaburzenia lękowe wywołane substancją psychoaktywną/lekiem, inne określone lub nieokreślone zaburzenia lękowe.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RODZAJE ZABURZEŃ LĘKOWYCH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pl-PL" sz="3200" dirty="0" smtClean="0">
                <a:solidFill>
                  <a:schemeClr val="accent6">
                    <a:lumMod val="90000"/>
                  </a:schemeClr>
                </a:solidFill>
              </a:rPr>
              <a:t>       Według klasyfikacji DSM – 5 </a:t>
            </a:r>
            <a:r>
              <a:rPr lang="pl-PL" sz="1400" dirty="0" smtClean="0">
                <a:solidFill>
                  <a:schemeClr val="accent6">
                    <a:lumMod val="90000"/>
                  </a:schemeClr>
                </a:solidFill>
              </a:rPr>
              <a:t>(klasyfikacja zaburzeń psychicznych Amerykańskiego Towarzystwa Psychiatrycznego)</a:t>
            </a:r>
          </a:p>
          <a:p>
            <a:pPr lvl="1">
              <a:buFont typeface="Wingdings" pitchFamily="2" charset="2"/>
              <a:buChar char="v"/>
            </a:pPr>
            <a:r>
              <a:rPr lang="pl-PL" sz="3000" i="1" dirty="0" smtClean="0"/>
              <a:t>Inne przyczyny lęku i objawów pokrewnych:</a:t>
            </a:r>
            <a:r>
              <a:rPr lang="pl-PL" sz="3000" dirty="0" smtClean="0"/>
              <a:t> zaburzenia obsesyjno – kompulsyjne, ostre zaburzenia stresowe, zaburzenia stresowe pourazowe, osobowość unikająca, zaburzenia </a:t>
            </a:r>
            <a:r>
              <a:rPr lang="pl-PL" sz="3000" dirty="0" smtClean="0"/>
              <a:t>                z </a:t>
            </a:r>
            <a:r>
              <a:rPr lang="pl-PL" sz="3000" dirty="0" smtClean="0"/>
              <a:t>dolegliwościami lękowymi (uszczegółowienie zaburzenia depresyjnego), zaburzenia z objawami somatycznymi, zaburzenie z lękiem </a:t>
            </a:r>
            <a:r>
              <a:rPr lang="pl-PL" sz="3000" dirty="0" smtClean="0"/>
              <a:t>  przed </a:t>
            </a:r>
            <a:r>
              <a:rPr lang="pl-PL" sz="3000" dirty="0" smtClean="0"/>
              <a:t>chorobą.</a:t>
            </a:r>
          </a:p>
          <a:p>
            <a:pPr lvl="1">
              <a:buNone/>
            </a:pPr>
            <a:endParaRPr lang="pl-PL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RODZAJE ZABURZEŃ LĘKOWYCH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7773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solidFill>
                  <a:srgbClr val="FF99FF"/>
                </a:solidFill>
              </a:rPr>
              <a:t>Według Międzynarodowej Klasyfikacji Chorób ICD – 10</a:t>
            </a:r>
          </a:p>
          <a:p>
            <a:pPr>
              <a:buNone/>
            </a:pPr>
            <a:r>
              <a:rPr lang="pl-PL" dirty="0" smtClean="0"/>
              <a:t>W ramach zaburzeń lękowych wyróżnia się między innymi:</a:t>
            </a:r>
          </a:p>
          <a:p>
            <a:pPr>
              <a:buNone/>
            </a:pPr>
            <a:r>
              <a:rPr lang="pl-PL" dirty="0" smtClean="0"/>
              <a:t>- Zaburzenia lękowe w postaci fobii (F40): agorafobia (bez napadów paniki,               z napadami paniki), fobie społeczne, specyficzne (izolowane) postacie fobii, inne zaburzenia lękowe w postaci fobii, zaburzenia lękowe w postaci fobii BNO (bliżej nieokreślone).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 smtClean="0"/>
              <a:t>RODZAJE ZABURZEŃ LĘKOWYCH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c.d.</a:t>
            </a:r>
          </a:p>
          <a:p>
            <a:pPr>
              <a:buNone/>
            </a:pPr>
            <a:r>
              <a:rPr lang="pl-PL" dirty="0" smtClean="0"/>
              <a:t> - Inne zaburzenia lękowe (F41): zaburzenia lękowe z napadami lęku (umiarkowane, ciężkie), zaburzenia lękowe uogólnione, zaburzenia depresyjne i lękowe mieszane, inne mieszane zaburzenia lękowe, inne określone zaburzenia lękowe, zaburzenie lękowe –nieokreślone,   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87232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ZABURZENIA LĘKOWE </a:t>
            </a:r>
            <a:br>
              <a:rPr lang="pl-PL" sz="3600" dirty="0" smtClean="0"/>
            </a:br>
            <a:r>
              <a:rPr lang="pl-PL" sz="3600" dirty="0" smtClean="0"/>
              <a:t>U DZIECI I MŁODZIEŻY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l-PL" dirty="0" smtClean="0"/>
              <a:t>           Można tu wyróżnić 2 kategorie zaburzeń: </a:t>
            </a:r>
          </a:p>
          <a:p>
            <a:pPr marL="514350" indent="-514350">
              <a:buAutoNum type="arabicParenR"/>
            </a:pPr>
            <a:r>
              <a:rPr lang="pl-PL" u="sng" dirty="0" smtClean="0"/>
              <a:t>Rozpoczynające się w okresie dzieciństwa </a:t>
            </a:r>
            <a:r>
              <a:rPr lang="pl-PL" dirty="0" smtClean="0"/>
              <a:t>: fobie, lęk społeczny w dzieciństwie, lęk separacyjny, uogólnione zaburzenia lękowe w dzieciństwie.</a:t>
            </a:r>
          </a:p>
          <a:p>
            <a:pPr marL="514350" indent="-514350">
              <a:buAutoNum type="arabicParenR"/>
            </a:pPr>
            <a:r>
              <a:rPr lang="pl-PL" u="sng" dirty="0" smtClean="0"/>
              <a:t>Rozpoznajemy tak jak u dorosłych</a:t>
            </a:r>
            <a:r>
              <a:rPr lang="pl-PL" dirty="0" smtClean="0"/>
              <a:t>: fobie specyficzne, napady paniki, agorafobia, fobia społeczna, reakcja na ciężki stres         i zaburzenia adaptacyjne, zaburzenia obsesyjno – kompulsyjne.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/>
              <a:t>ZABURZENIA LĘKOWE </a:t>
            </a:r>
            <a:br>
              <a:rPr lang="pl-PL" sz="3600" dirty="0" smtClean="0"/>
            </a:br>
            <a:r>
              <a:rPr lang="pl-PL" sz="3600" dirty="0" smtClean="0"/>
              <a:t>U DZIECI I MŁODZIEŻY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Ponadto zaburzenia lękowe mogą występować w:</a:t>
            </a:r>
          </a:p>
          <a:p>
            <a:pPr>
              <a:buNone/>
            </a:pPr>
            <a:r>
              <a:rPr lang="pl-PL" dirty="0" smtClean="0"/>
              <a:t>- mutyzmie wybiórczym – dziecko ma zachowane rozumienie mowy i potrafi porozumiewać się, jednak w określonych sytuacjach społecznych nie mówi lub komunikuje się w ograniczonym zakresie.</a:t>
            </a:r>
          </a:p>
          <a:p>
            <a:pPr>
              <a:buNone/>
            </a:pPr>
            <a:r>
              <a:rPr lang="pl-PL" dirty="0" smtClean="0"/>
              <a:t>- mieszanych zaburzeniach zachowania         i emocji. 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87232"/>
          </a:xfrm>
        </p:spPr>
        <p:txBody>
          <a:bodyPr>
            <a:normAutofit/>
          </a:bodyPr>
          <a:lstStyle/>
          <a:p>
            <a:pPr algn="l"/>
            <a:r>
              <a:rPr lang="pl-PL" sz="3600" dirty="0" smtClean="0"/>
              <a:t>Lęk separacyjny</a:t>
            </a:r>
            <a:br>
              <a:rPr lang="pl-PL" sz="3600" dirty="0" smtClean="0"/>
            </a:br>
            <a:r>
              <a:rPr lang="pl-PL" sz="2700" dirty="0" smtClean="0"/>
              <a:t>( SAD – </a:t>
            </a:r>
            <a:r>
              <a:rPr lang="pl-PL" sz="2700" dirty="0" err="1" smtClean="0"/>
              <a:t>separation</a:t>
            </a:r>
            <a:r>
              <a:rPr lang="pl-PL" sz="2700" dirty="0" smtClean="0"/>
              <a:t> </a:t>
            </a:r>
            <a:r>
              <a:rPr lang="pl-PL" sz="2700" dirty="0" err="1" smtClean="0"/>
              <a:t>anxiety</a:t>
            </a:r>
            <a:r>
              <a:rPr lang="pl-PL" sz="2700" dirty="0" smtClean="0"/>
              <a:t> </a:t>
            </a:r>
            <a:r>
              <a:rPr lang="pl-PL" sz="2700" dirty="0" err="1" smtClean="0"/>
              <a:t>disorder</a:t>
            </a:r>
            <a:r>
              <a:rPr lang="pl-PL" sz="2700" dirty="0" smtClean="0"/>
              <a:t>)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Charakteryzuje się występowaniem               u dziecka silnej reakcji lękowej w sytuacji rozdzielenia go z opiekunem, do którego jest bardzo przywiązane. Zamartwia się </a:t>
            </a:r>
            <a:r>
              <a:rPr lang="pl-PL" dirty="0" smtClean="0"/>
              <a:t>   ono </a:t>
            </a:r>
            <a:r>
              <a:rPr lang="pl-PL" dirty="0" smtClean="0"/>
              <a:t>o los opiekunów/rodziców. </a:t>
            </a:r>
          </a:p>
          <a:p>
            <a:r>
              <a:rPr lang="pl-PL" dirty="0" smtClean="0"/>
              <a:t>Obawia się, że coś im się stanie, że nie wrócą do niego. Dlatego też nie chce się z nimi rozstawać. Formę zaburzeń przybiera, </a:t>
            </a:r>
            <a:r>
              <a:rPr lang="pl-PL" dirty="0" smtClean="0"/>
              <a:t>      gdy </a:t>
            </a:r>
            <a:r>
              <a:rPr lang="pl-PL" dirty="0" smtClean="0"/>
              <a:t>staje się irracjonalny, niezwiązany                    z faktycznym zagrożeniem, a pojawiający   się niepokój dezorganizuje funkcjonowanie dziecka. 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>
            <a:normAutofit/>
          </a:bodyPr>
          <a:lstStyle/>
          <a:p>
            <a:pPr algn="l"/>
            <a:r>
              <a:rPr lang="pl-PL" sz="3600" dirty="0" smtClean="0"/>
              <a:t>Fobie specyficzne (proste)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Pojawiają się, gdy dochodzi do kontaktu         z przedmiotami lub sytuacjami, które wywołują silny lęk. Mogą to być fobie związane ze zwierzętami: dzikimi                     i domowymi (psy, koty, ptaki, owady, pajęczaki itd.), środowiskiem naturalnym, żywiołami (woda, ogień, grzmoty, błyskawice, deszcz, wiatr), sytuacyjne (zamknięte przestrzenie, latanie itp.), związane z krwią, urazami i inne (np. przed postaciami, dźwiękami). Dlatego też osoby doświadczające ich starają się unikać lękotwórczych obiektów i sytuacji.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Emocje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Na co dzień odczuwamy szereg emocji.  Są one nieodłączną częścią naszego życia. Niektórzy dzielą je na pozytywne                i negatywne. Jednak właściwszy jest podział na przyjemne i nieprzyjemne, między innymi  dlatego, że wszystkie czemuś służą.</a:t>
            </a:r>
          </a:p>
          <a:p>
            <a:r>
              <a:rPr lang="pl-PL" dirty="0" smtClean="0"/>
              <a:t>Do podstawowych emocji zaliczamy:  smutek, złość, wstręt, zaskoczenie, strach, radość.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>
            <a:normAutofit/>
          </a:bodyPr>
          <a:lstStyle/>
          <a:p>
            <a:pPr algn="l"/>
            <a:r>
              <a:rPr lang="pl-PL" sz="3600" dirty="0" smtClean="0"/>
              <a:t>Fobie specyficzne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Autofit/>
          </a:bodyPr>
          <a:lstStyle/>
          <a:p>
            <a:r>
              <a:rPr lang="pl-PL" sz="2500" b="1" dirty="0" smtClean="0"/>
              <a:t>Agorafobia</a:t>
            </a:r>
            <a:r>
              <a:rPr lang="pl-PL" sz="2500" dirty="0" smtClean="0"/>
              <a:t> (lęk przed otwartymi przestrzeniami),</a:t>
            </a:r>
          </a:p>
          <a:p>
            <a:r>
              <a:rPr lang="pl-PL" sz="2500" b="1" dirty="0" err="1" smtClean="0"/>
              <a:t>Ailurofobia</a:t>
            </a:r>
            <a:r>
              <a:rPr lang="pl-PL" sz="2500" dirty="0" smtClean="0"/>
              <a:t> (lek przed kotami),</a:t>
            </a:r>
          </a:p>
          <a:p>
            <a:r>
              <a:rPr lang="pl-PL" sz="2500" b="1" dirty="0" smtClean="0"/>
              <a:t>Akrofobia</a:t>
            </a:r>
            <a:r>
              <a:rPr lang="pl-PL" sz="2500" dirty="0" smtClean="0"/>
              <a:t> (lęk wysokości),</a:t>
            </a:r>
          </a:p>
          <a:p>
            <a:r>
              <a:rPr lang="pl-PL" sz="2500" b="1" dirty="0" smtClean="0"/>
              <a:t>Androfobia</a:t>
            </a:r>
            <a:r>
              <a:rPr lang="pl-PL" sz="2500" dirty="0" smtClean="0"/>
              <a:t> (lęk przed mężczyznami),</a:t>
            </a:r>
          </a:p>
          <a:p>
            <a:r>
              <a:rPr lang="pl-PL" sz="2500" b="1" dirty="0" err="1" smtClean="0"/>
              <a:t>Arachnofobia</a:t>
            </a:r>
            <a:r>
              <a:rPr lang="pl-PL" sz="2500" dirty="0" smtClean="0"/>
              <a:t> (lęk przed pająkami),</a:t>
            </a:r>
          </a:p>
          <a:p>
            <a:r>
              <a:rPr lang="pl-PL" sz="2500" b="1" dirty="0" err="1" smtClean="0"/>
              <a:t>Emetofobia</a:t>
            </a:r>
            <a:r>
              <a:rPr lang="pl-PL" sz="2500" dirty="0" smtClean="0"/>
              <a:t> (lęk przed wymiotami),</a:t>
            </a:r>
          </a:p>
          <a:p>
            <a:r>
              <a:rPr lang="pl-PL" sz="2500" b="1" dirty="0" err="1" smtClean="0"/>
              <a:t>Kynofobia</a:t>
            </a:r>
            <a:r>
              <a:rPr lang="pl-PL" sz="2500" dirty="0" smtClean="0"/>
              <a:t> (lęk przed psami),</a:t>
            </a:r>
          </a:p>
          <a:p>
            <a:r>
              <a:rPr lang="pl-PL" sz="2500" b="1" dirty="0" err="1" smtClean="0"/>
              <a:t>Hemofobia</a:t>
            </a:r>
            <a:r>
              <a:rPr lang="pl-PL" sz="2500" dirty="0" smtClean="0"/>
              <a:t> (lęk przed krwią),</a:t>
            </a:r>
          </a:p>
          <a:p>
            <a:r>
              <a:rPr lang="pl-PL" sz="2500" b="1" dirty="0" smtClean="0"/>
              <a:t>Klaustrofobia</a:t>
            </a:r>
            <a:r>
              <a:rPr lang="pl-PL" sz="2500" dirty="0" smtClean="0"/>
              <a:t> (lęk przed zamkniętymi przestrzeniami),</a:t>
            </a:r>
          </a:p>
          <a:p>
            <a:r>
              <a:rPr lang="pl-PL" sz="2500" b="1" dirty="0" err="1" smtClean="0"/>
              <a:t>Mizofobia</a:t>
            </a:r>
            <a:r>
              <a:rPr lang="pl-PL" sz="2500" dirty="0" smtClean="0"/>
              <a:t> (lęk przez zanieczyszczeniami),</a:t>
            </a:r>
          </a:p>
          <a:p>
            <a:r>
              <a:rPr lang="pl-PL" sz="2500" b="1" dirty="0" smtClean="0"/>
              <a:t>Nyktofobia</a:t>
            </a:r>
            <a:r>
              <a:rPr lang="pl-PL" sz="2500" dirty="0" smtClean="0"/>
              <a:t> (lęk przed nocą, ciemnością),</a:t>
            </a:r>
          </a:p>
          <a:p>
            <a:r>
              <a:rPr lang="pl-PL" sz="2500" b="1" dirty="0" err="1" smtClean="0"/>
              <a:t>Odontofobia</a:t>
            </a:r>
            <a:r>
              <a:rPr lang="pl-PL" sz="2500" dirty="0" smtClean="0"/>
              <a:t> (lęk przed dentystą, leczeniem zębów),</a:t>
            </a:r>
          </a:p>
          <a:p>
            <a:r>
              <a:rPr lang="pl-PL" sz="2500" b="1" dirty="0" err="1" smtClean="0"/>
              <a:t>Ofidiofobia</a:t>
            </a:r>
            <a:r>
              <a:rPr lang="pl-PL" sz="2500" dirty="0" smtClean="0"/>
              <a:t> (lęk przed wężami),</a:t>
            </a:r>
          </a:p>
          <a:p>
            <a:r>
              <a:rPr lang="pl-PL" sz="2500" b="1" dirty="0" err="1" smtClean="0"/>
              <a:t>Zoofobia</a:t>
            </a:r>
            <a:r>
              <a:rPr lang="pl-PL" sz="2500" dirty="0" smtClean="0"/>
              <a:t> (lęk przed zwierzętami).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rmAutofit/>
          </a:bodyPr>
          <a:lstStyle/>
          <a:p>
            <a:pPr algn="l"/>
            <a:r>
              <a:rPr lang="pl-PL" sz="3600" dirty="0" smtClean="0"/>
              <a:t>Fobia społeczna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Polega na pojawianiu się nasilonego lęku związanego z uczestniczeniem w różnych sytuacjach społecznych. Występuje tu obawa przed negatywną oceną ze strony innych osób. Najczęściej pojawia się pod koniec szkoły podstawowej. Może dotyczyć młodzieży i osób dorosłych. Osoba z lękiem społecznym ogranicza kontakty z innymi, unika większych grup czy sytuacji związanych z ekspozycją społeczną,      nie chce być w centrum uwagi. Może mieć prawidłowe relacje z bliskimi, bądź pojedynczymi znajomymi. Swoim zachowaniem najczęściej nie sprawia kłopotu, jest cicha </a:t>
            </a:r>
            <a:r>
              <a:rPr lang="pl-PL" dirty="0" smtClean="0"/>
              <a:t>              i </a:t>
            </a:r>
            <a:r>
              <a:rPr lang="pl-PL" dirty="0" smtClean="0"/>
              <a:t>spokojna. Stąd jej zachowanie może być uznawane za pożądane. 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dirty="0" smtClean="0"/>
              <a:t>Uogólnione zaburzenia lękowe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2200" dirty="0" smtClean="0"/>
              <a:t>(GAD - </a:t>
            </a:r>
            <a:r>
              <a:rPr lang="pl-PL" sz="2200" dirty="0" err="1" smtClean="0"/>
              <a:t>generalized</a:t>
            </a:r>
            <a:r>
              <a:rPr lang="pl-PL" sz="2200" dirty="0" smtClean="0"/>
              <a:t> </a:t>
            </a:r>
            <a:r>
              <a:rPr lang="pl-PL" sz="2200" dirty="0" err="1" smtClean="0"/>
              <a:t>anxiety</a:t>
            </a:r>
            <a:r>
              <a:rPr lang="pl-PL" sz="2200" dirty="0" smtClean="0"/>
              <a:t> </a:t>
            </a:r>
            <a:r>
              <a:rPr lang="pl-PL" sz="2200" dirty="0" err="1" smtClean="0"/>
              <a:t>disorder</a:t>
            </a:r>
            <a:r>
              <a:rPr lang="pl-PL" sz="2200" dirty="0" smtClean="0"/>
              <a:t> ) </a:t>
            </a: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r>
              <a:rPr lang="pl-PL" sz="2500" dirty="0" smtClean="0"/>
              <a:t>Charakteryzuje się doświadczaniem długotrwałego, uporczywego, nadmiernego lęku ogólnego. Nie ma  tu jednego konkretnego tematu, którego dotyczy.  Pojawia się tu tzw. lęk wolno płynący, niezwiązany       </a:t>
            </a:r>
            <a:r>
              <a:rPr lang="pl-PL" sz="2500" dirty="0" smtClean="0"/>
              <a:t> z </a:t>
            </a:r>
            <a:r>
              <a:rPr lang="pl-PL" sz="2500" dirty="0" smtClean="0"/>
              <a:t>żadną konkretną przyczyną. Występuje silne martwienie się, nad którym trudno jest zapanować.  Pojawiają się takie objawy,  jak: </a:t>
            </a:r>
            <a:br>
              <a:rPr lang="pl-PL" sz="2500" dirty="0" smtClean="0"/>
            </a:br>
            <a:r>
              <a:rPr lang="pl-PL" sz="2500" dirty="0" smtClean="0"/>
              <a:t>- poczucie napięcia, podenerwowania,</a:t>
            </a:r>
            <a:br>
              <a:rPr lang="pl-PL" sz="2500" dirty="0" smtClean="0"/>
            </a:br>
            <a:r>
              <a:rPr lang="pl-PL" sz="2500" dirty="0" smtClean="0"/>
              <a:t>- stan gotowości na potencjalne zagrożenie, </a:t>
            </a:r>
          </a:p>
          <a:p>
            <a:pPr>
              <a:buNone/>
            </a:pPr>
            <a:r>
              <a:rPr lang="pl-PL" sz="2500" dirty="0" smtClean="0"/>
              <a:t>    - zmęczenie, zaburzenia snu, męczliwość, drażliwość, </a:t>
            </a:r>
          </a:p>
          <a:p>
            <a:pPr>
              <a:buNone/>
            </a:pPr>
            <a:r>
              <a:rPr lang="pl-PL" sz="2500" dirty="0" smtClean="0"/>
              <a:t>    - objawy somatyczne, np. bóle głowy, brzucha, </a:t>
            </a:r>
            <a:br>
              <a:rPr lang="pl-PL" sz="2500" dirty="0" smtClean="0"/>
            </a:br>
            <a:r>
              <a:rPr lang="pl-PL" sz="2500" dirty="0" smtClean="0"/>
              <a:t>- obniżony nastrój, niepokój psychoruchowy, </a:t>
            </a:r>
            <a:br>
              <a:rPr lang="pl-PL" sz="2500" dirty="0" smtClean="0"/>
            </a:br>
            <a:r>
              <a:rPr lang="pl-PL" sz="2500" dirty="0" smtClean="0"/>
              <a:t>- zaburzenia koncentracji uwagi, pamięci, pogorszenie jakości wykonywanych czynności, itp.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>
            <a:normAutofit/>
          </a:bodyPr>
          <a:lstStyle/>
          <a:p>
            <a:r>
              <a:rPr lang="pl-PL" sz="3600" dirty="0" smtClean="0"/>
              <a:t>Zaburzenia lękowe z napadami paniki.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805264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Polegają na pojawianiu się nagłych epizodów silnego lęku i towarzyszących  objawów fizycznych, najczęściej ze strony układu sercowo – naczyniowego. Występuje przyspieszony oddech, duszność, kołatanie serca, ból w klatce piersiowej, zawroty głowy. Atak przeważnie pojawia się nagle </a:t>
            </a:r>
            <a:r>
              <a:rPr lang="pl-PL" dirty="0" smtClean="0"/>
              <a:t> i </a:t>
            </a:r>
            <a:r>
              <a:rPr lang="pl-PL" dirty="0" smtClean="0"/>
              <a:t>dosyć szybko osiąga maksymalne nasilenie. Osoba, które ich doświadcza, w przyszłości unika miejsc, w których do nich wcześniej doszło. Uważa je za zagrażające. Napady paniki występują z różną częstotliwością, czas ich trwania zazwyczaj nie przekracza pół godziny. Mogą występować samoistnie bądź towarzyszyć innym jednostkom diagnostycznym. 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DZIECI I MŁODZIEŻ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Występujące lęki nie zawsze muszą świadczyć o jakimś zaburzeniu. Niektóre związane są z etapem rozwoju, które dziecko przechodzi. </a:t>
            </a:r>
          </a:p>
          <a:p>
            <a:r>
              <a:rPr lang="pl-PL" dirty="0" smtClean="0"/>
              <a:t>Jest to istotne w diagnozowaniu                   i udzielaniu adekwatnej pomocy. </a:t>
            </a:r>
          </a:p>
          <a:p>
            <a:r>
              <a:rPr lang="pl-PL" dirty="0" smtClean="0"/>
              <a:t>Wraz z wiekiem zmienia się u dziecka widzenie świata. Bardziej rozumie rzeczywistość, lęki zmniejszają się </a:t>
            </a:r>
            <a:r>
              <a:rPr lang="pl-PL" dirty="0" smtClean="0"/>
              <a:t>         lub </a:t>
            </a:r>
            <a:r>
              <a:rPr lang="pl-PL" dirty="0" smtClean="0"/>
              <a:t>znikają. 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dirty="0" smtClean="0"/>
              <a:t>ZABURZENIA LĘKOWE </a:t>
            </a:r>
            <a:br>
              <a:rPr lang="pl-PL" sz="3600" dirty="0" smtClean="0"/>
            </a:br>
            <a:r>
              <a:rPr lang="pl-PL" sz="3600" dirty="0" smtClean="0"/>
              <a:t>U DZIECI I MŁODZIEŻY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 normalnym rozwoju pojawiają się </a:t>
            </a:r>
            <a:r>
              <a:rPr lang="pl-PL" dirty="0" smtClean="0"/>
              <a:t>        u </a:t>
            </a:r>
            <a:r>
              <a:rPr lang="pl-PL" dirty="0" smtClean="0"/>
              <a:t>dzieci różnego rodzaju lęki. Są to np. lęki przed ciemnością, zwierzętami, (</a:t>
            </a:r>
            <a:r>
              <a:rPr lang="pl-PL" dirty="0" smtClean="0"/>
              <a:t>około </a:t>
            </a:r>
            <a:r>
              <a:rPr lang="pl-PL" dirty="0" smtClean="0"/>
              <a:t>2-4 r. ż.), duchami, potworami, hałasem (ok. 4-6 r. ż.), klęskami żywiołowymi, śmiercią, zranieniem (po 6. r. ż.). W miarę dorastania zmienia się tematyka                 i nasilenie lęków. Występuje lęk przed separacją, niepowodzeniami, otwartą przestrzenią, oceną społeczną.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JAK POSTĘPOWAĆ 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Okazać cierpliwość, szacunek, zrozumienie.</a:t>
            </a:r>
          </a:p>
          <a:p>
            <a:r>
              <a:rPr lang="pl-PL" dirty="0" smtClean="0"/>
              <a:t>Zachować spokój, być wyrozumiałym.</a:t>
            </a:r>
          </a:p>
          <a:p>
            <a:r>
              <a:rPr lang="pl-PL" dirty="0" smtClean="0"/>
              <a:t>Ważne jest rozpoznawanie wczesnych oznak lęków. Warto próbować poznać ich przyczynę.</a:t>
            </a:r>
          </a:p>
          <a:p>
            <a:r>
              <a:rPr lang="pl-PL" dirty="0" smtClean="0"/>
              <a:t>Stosować metodę „małych kroków”,                         a nie tzw. „terapię szokową”.</a:t>
            </a:r>
          </a:p>
          <a:p>
            <a:r>
              <a:rPr lang="pl-PL" dirty="0" smtClean="0"/>
              <a:t>Zapoznać się, z jakimi lękami można mieć </a:t>
            </a:r>
            <a:r>
              <a:rPr lang="pl-PL" dirty="0" smtClean="0"/>
              <a:t> do </a:t>
            </a:r>
            <a:r>
              <a:rPr lang="pl-PL" dirty="0" smtClean="0"/>
              <a:t>czynienia w zależności od fazy rozwoju.</a:t>
            </a:r>
          </a:p>
          <a:p>
            <a:r>
              <a:rPr lang="pl-PL" dirty="0" smtClean="0"/>
              <a:t>W przypadku lęków rozwojowych pomocne jest stosowanie bajkoterapii, czyli czytanie bajek terapeutycznych dostosowanych do rodzaju pojawiającego się lęku.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JAK POSTĘPOWAĆ 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  </a:t>
            </a:r>
          </a:p>
          <a:p>
            <a:r>
              <a:rPr lang="pl-PL" sz="4000" dirty="0" smtClean="0"/>
              <a:t>Edukować, pomagać zrozumieć ich naturę, używać do togo celu konkretnych przykładów.  </a:t>
            </a:r>
          </a:p>
          <a:p>
            <a:r>
              <a:rPr lang="pl-PL" sz="4000" dirty="0" smtClean="0"/>
              <a:t>Mówić, że ma prawo się bać, że każdy czasem się boi i że to jest naturalne, normalne. </a:t>
            </a:r>
          </a:p>
          <a:p>
            <a:r>
              <a:rPr lang="pl-PL" sz="4000" dirty="0" smtClean="0"/>
              <a:t>Uczyć dostrzegania wskazówek płynących                   z ciała.</a:t>
            </a:r>
          </a:p>
          <a:p>
            <a:r>
              <a:rPr lang="pl-PL" sz="4000" dirty="0" smtClean="0"/>
              <a:t>Ukazywać rolę myśli (tych, które wywołują lęk                i tych, które mogą być pomocne).</a:t>
            </a:r>
          </a:p>
          <a:p>
            <a:r>
              <a:rPr lang="pl-PL" sz="4000" dirty="0" smtClean="0"/>
              <a:t>Łagodnie zachęcać słowem lub przykładem.</a:t>
            </a:r>
          </a:p>
          <a:p>
            <a:r>
              <a:rPr lang="pl-PL" sz="4000" dirty="0" smtClean="0"/>
              <a:t>Rozmowę o lęku dostosować do dziecka, mówić tyle, ile ono potrzebuje, uwzględniając m. in. jego możliwości psychofizyczne, wiek.</a:t>
            </a:r>
          </a:p>
          <a:p>
            <a:r>
              <a:rPr lang="pl-PL" sz="4000" dirty="0" smtClean="0"/>
              <a:t>Stosować ćwiczenia oddechowe (przeponowe), techniki relaksacyjne</a:t>
            </a:r>
            <a:r>
              <a:rPr lang="pl-PL" sz="4000" dirty="0" smtClean="0"/>
              <a:t>, </a:t>
            </a:r>
            <a:r>
              <a:rPr lang="pl-PL" sz="4000" dirty="0" smtClean="0"/>
              <a:t>muzykoterapię, </a:t>
            </a:r>
            <a:r>
              <a:rPr lang="pl-PL" sz="4000" dirty="0" smtClean="0"/>
              <a:t> uważność </a:t>
            </a:r>
            <a:r>
              <a:rPr lang="pl-PL" sz="4000" dirty="0" smtClean="0"/>
              <a:t>(</a:t>
            </a:r>
            <a:r>
              <a:rPr lang="pl-PL" sz="4000" dirty="0" err="1" smtClean="0"/>
              <a:t>mindfulness</a:t>
            </a:r>
            <a:r>
              <a:rPr lang="pl-PL" sz="4000" dirty="0" smtClean="0"/>
              <a:t>).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JAK POSTĘPOWAĆ 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Unikać obwiniania dziecka bądź siebie.</a:t>
            </a:r>
          </a:p>
          <a:p>
            <a:r>
              <a:rPr lang="pl-PL" dirty="0" smtClean="0"/>
              <a:t>Nie uważać lęków za coś złego, dziwnego.</a:t>
            </a:r>
          </a:p>
          <a:p>
            <a:r>
              <a:rPr lang="pl-PL" dirty="0" smtClean="0"/>
              <a:t>Nie wyśmiewać, nie bagatelizować.</a:t>
            </a:r>
          </a:p>
          <a:p>
            <a:r>
              <a:rPr lang="pl-PL" dirty="0" smtClean="0"/>
              <a:t>Uważać, co mówimy przy dziecku, nie straszyć go mrocznymi opowieściami, </a:t>
            </a:r>
            <a:r>
              <a:rPr lang="pl-PL" dirty="0" smtClean="0"/>
              <a:t>       </a:t>
            </a:r>
            <a:r>
              <a:rPr lang="pl-PL" dirty="0" smtClean="0"/>
              <a:t>nie grozić czy krzyczeć. </a:t>
            </a:r>
          </a:p>
          <a:p>
            <a:r>
              <a:rPr lang="pl-PL" dirty="0" smtClean="0"/>
              <a:t>Mieć wiedzę, jakiego rodzaju ogląda bajki, filmy czy jakie wybiera gry internetowe.</a:t>
            </a:r>
          </a:p>
          <a:p>
            <a:r>
              <a:rPr lang="pl-PL" dirty="0" smtClean="0"/>
              <a:t>Nie „zarażać” dziecka swoimi lękami.</a:t>
            </a:r>
          </a:p>
          <a:p>
            <a:r>
              <a:rPr lang="pl-PL" dirty="0" smtClean="0"/>
              <a:t>Zachęcać do wymyślania własnych sposobów radzenia sobie z lękiem.</a:t>
            </a:r>
          </a:p>
          <a:p>
            <a:r>
              <a:rPr lang="pl-PL" dirty="0" smtClean="0"/>
              <a:t>W zależności od wieku dziecka stosować zabawę, rytuały.</a:t>
            </a:r>
          </a:p>
          <a:p>
            <a:r>
              <a:rPr lang="pl-PL" dirty="0" smtClean="0"/>
              <a:t>Uważnie słuchać, wspierać.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JAK POSTĘPOWAĆ 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Postawa rodzicielska ma tutaj duże znaczenie. Może nasilać i wzmacniać reakcje lękowe dziecka lub wskazywać właściwy kierunek radzenia sobie z nimi. Częstym błędem popełnianym przez rodziców jest bagatelizowanie tego zjawiska lub próba racjonalizowania go. Mimo że lęki rozwojowe są czymś naturalnym, rodzice powinni traktować je poważnie i wspierać dziecko w ich pokonywaniu. Dlatego też należy uważnie obserwować dziecko pod kątem niepokojących objawów. Gdy nie przemijają lub są bardzo intensywne, szukać pomocy u specjalistów: psychologa, lekarza psychiatry dziecięcego. 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Emocje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Emocja</a:t>
            </a:r>
            <a:r>
              <a:rPr lang="pl-PL" dirty="0" smtClean="0"/>
              <a:t> – z łac. </a:t>
            </a:r>
            <a:r>
              <a:rPr lang="pl-PL" i="1" dirty="0" err="1" smtClean="0"/>
              <a:t>emovere</a:t>
            </a:r>
            <a:r>
              <a:rPr lang="pl-PL" i="1" dirty="0" smtClean="0"/>
              <a:t> - </a:t>
            </a:r>
            <a:r>
              <a:rPr lang="pl-PL" dirty="0" smtClean="0"/>
              <a:t>poruszyć ku czemuś. Jest to nasza reakcja na czynniki zewnętrzne, na czyjeś bądź nasze zachowanie, na pojawiające się różne rzeczy czy sytuacje. </a:t>
            </a:r>
          </a:p>
          <a:p>
            <a:pPr>
              <a:buNone/>
            </a:pPr>
            <a:r>
              <a:rPr lang="pl-PL" dirty="0" smtClean="0"/>
              <a:t>   Jest subiektywnym, krótkotrwałym stanem, któremu towarzyszą reakcje mimiczne, doznania z ciała, ze sfery poznawczej (myśli) i behawioralnej (zachowania).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/>
          <a:lstStyle/>
          <a:p>
            <a:pPr algn="ctr"/>
            <a:r>
              <a:rPr lang="pl-PL" sz="3600" dirty="0" smtClean="0"/>
              <a:t>JAK POSTĘPOWAĆ ?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/>
          <a:lstStyle/>
          <a:p>
            <a:pPr>
              <a:buNone/>
            </a:pPr>
            <a:endParaRPr lang="pl-PL" dirty="0" smtClean="0"/>
          </a:p>
          <a:p>
            <a:r>
              <a:rPr lang="pl-PL" dirty="0" smtClean="0"/>
              <a:t>Należy pamiętać, że uczucie stałego zagrożenia przynosi poważne konsekwencje zarówno fizjologiczne, </a:t>
            </a:r>
          </a:p>
          <a:p>
            <a:pPr>
              <a:buNone/>
            </a:pPr>
            <a:r>
              <a:rPr lang="pl-PL" dirty="0" smtClean="0"/>
              <a:t>   jak i psychologiczne.  Negatywnie wpływa na rozwój dziecka. Dlatego niezależnie od tego, z jakim rodzajem zaburzenia lękowego mamy do czynienia, warto szukać adekwatnej pomocy.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958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LITERATURA:</a:t>
            </a:r>
          </a:p>
          <a:p>
            <a:pPr>
              <a:buNone/>
            </a:pPr>
            <a:endParaRPr lang="pl-PL" dirty="0" smtClean="0"/>
          </a:p>
          <a:p>
            <a:pPr marL="514350" indent="-514350">
              <a:buAutoNum type="arabicParenR"/>
            </a:pPr>
            <a:r>
              <a:rPr lang="pl-PL" sz="2800" dirty="0" smtClean="0"/>
              <a:t>Klasyfikacja zaburzeń psychicznych                   i zaburzeń zachowania ICD 10. Wydawnictwo </a:t>
            </a:r>
            <a:r>
              <a:rPr lang="pl-PL" sz="2800" dirty="0" err="1" smtClean="0"/>
              <a:t>Vesalius</a:t>
            </a:r>
            <a:r>
              <a:rPr lang="pl-PL" sz="2800" dirty="0" smtClean="0"/>
              <a:t>. Kraków 2010.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DSM-5 bez tajemnic. WUJ. Kraków 2016.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J. </a:t>
            </a:r>
            <a:r>
              <a:rPr lang="pl-PL" sz="2800" dirty="0" err="1" smtClean="0"/>
              <a:t>Bemis</a:t>
            </a:r>
            <a:r>
              <a:rPr lang="pl-PL" sz="2800" dirty="0" smtClean="0"/>
              <a:t>., A., B., Pokonać lęki i fobie, GWP, Gdańsk 2018.</a:t>
            </a:r>
          </a:p>
          <a:p>
            <a:pPr marL="514350" indent="-514350">
              <a:buFont typeface="Wingdings 2"/>
              <a:buAutoNum type="arabicParenR"/>
            </a:pPr>
            <a:r>
              <a:rPr lang="pl-PL" sz="2800" dirty="0" smtClean="0"/>
              <a:t>One są wśród nas - dziecko z zaburzeniami lękowymi. Ośrodek Rozwoju Edukacji. Warszawa 2010.</a:t>
            </a:r>
          </a:p>
          <a:p>
            <a:pPr marL="514350" indent="-514350">
              <a:buAutoNum type="arabicParenR"/>
            </a:pPr>
            <a:r>
              <a:rPr lang="pl-PL" sz="2800" dirty="0" smtClean="0"/>
              <a:t>https://www.centrumdobrejterapii.pl/materialy/fobia-specyficzna/</a:t>
            </a:r>
          </a:p>
          <a:p>
            <a:pPr marL="514350" indent="-514350">
              <a:buAutoNum type="arabicParenR"/>
            </a:pPr>
            <a:endParaRPr lang="pl-PL" sz="2800" dirty="0" smtClean="0"/>
          </a:p>
          <a:p>
            <a:pPr marL="514350" indent="-514350">
              <a:buAutoNum type="arabicParenR"/>
            </a:pPr>
            <a:endParaRPr lang="pl-PL" sz="2800" dirty="0" smtClean="0"/>
          </a:p>
          <a:p>
            <a:pPr marL="514350" indent="-514350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/>
          <a:lstStyle/>
          <a:p>
            <a:pPr algn="ctr"/>
            <a:r>
              <a:rPr lang="pl-PL" dirty="0" smtClean="0"/>
              <a:t>Emocje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- informują nas o tym, że coś istotnego się dzieje,</a:t>
            </a:r>
          </a:p>
          <a:p>
            <a:pPr>
              <a:buNone/>
            </a:pPr>
            <a:r>
              <a:rPr lang="pl-PL" dirty="0" smtClean="0"/>
              <a:t>- motywują nas do działania („do” lub „od” czegoś/kogoś),</a:t>
            </a:r>
          </a:p>
          <a:p>
            <a:pPr>
              <a:buNone/>
            </a:pPr>
            <a:r>
              <a:rPr lang="pl-PL" dirty="0" smtClean="0"/>
              <a:t>- pomagają nam przetrwać i podejmować decyzje,</a:t>
            </a:r>
          </a:p>
          <a:p>
            <a:pPr>
              <a:buNone/>
            </a:pPr>
            <a:r>
              <a:rPr lang="pl-PL" dirty="0" smtClean="0"/>
              <a:t>- wpływają na komunikację interpersonalną: nawiązywanie i podtrzymywanie relacji </a:t>
            </a:r>
            <a:r>
              <a:rPr lang="pl-PL" dirty="0" smtClean="0"/>
              <a:t>    z </a:t>
            </a:r>
            <a:r>
              <a:rPr lang="pl-PL" dirty="0" smtClean="0"/>
              <a:t>innymi,</a:t>
            </a:r>
          </a:p>
          <a:p>
            <a:pPr>
              <a:buNone/>
            </a:pPr>
            <a:r>
              <a:rPr lang="pl-PL" dirty="0" smtClean="0"/>
              <a:t>- mogą być różnie przeżywane przez różnych ludzi, mają indywidualny charakter,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/>
          <a:lstStyle/>
          <a:p>
            <a:pPr algn="ctr"/>
            <a:r>
              <a:rPr lang="pl-PL" dirty="0" smtClean="0"/>
              <a:t>Emocje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Wszystkie emocje są nam potrzebne, </a:t>
            </a:r>
          </a:p>
          <a:p>
            <a:pPr>
              <a:buNone/>
            </a:pPr>
            <a:r>
              <a:rPr lang="pl-PL" dirty="0" smtClean="0"/>
              <a:t>   bo na drodze ewolucji pozwalały nam przeżyć. Strach powoduje, że unikamy tego, co nam zagraża, </a:t>
            </a:r>
            <a:r>
              <a:rPr lang="pl-PL" dirty="0" smtClean="0"/>
              <a:t>czyli                         </a:t>
            </a:r>
            <a:r>
              <a:rPr lang="pl-PL" dirty="0" smtClean="0"/>
              <a:t>w perspektywie, pozwala nam przetrwać.</a:t>
            </a:r>
          </a:p>
          <a:p>
            <a:pPr>
              <a:buNone/>
            </a:pPr>
            <a:r>
              <a:rPr lang="pl-PL" dirty="0" smtClean="0"/>
              <a:t>		Emocje są przeżyciami, które dotyczą każdego człowieka. Zależą od doświadczeń, specyfiki układu nerwowego, wrażliwości, wychowania. Towarzyszą nam w codziennym życiu. Zazwyczaj z wiekiem uczymy się lepiej panować nad przeżywanymi emocjami.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Czym jest lęk?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Lęk </a:t>
            </a:r>
            <a:r>
              <a:rPr lang="pl-PL" dirty="0" smtClean="0"/>
              <a:t>– jest to stan emocjonalny                    o negatywnym zabarwieniu. Związany jest z przeżywaniem silnego napięcia. Pojawia się wtedy niepokój, uczucie zagrożenia, dyskomfort. </a:t>
            </a:r>
            <a:r>
              <a:rPr lang="pl-PL" u="sng" dirty="0" smtClean="0"/>
              <a:t>Jego źródło trudno jest określić.</a:t>
            </a:r>
          </a:p>
          <a:p>
            <a:pPr>
              <a:buNone/>
            </a:pPr>
            <a:r>
              <a:rPr lang="pl-PL" dirty="0" smtClean="0"/>
              <a:t>   Towarzyszą mu różne, nieprzyjemne objawy somatyczne.  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Strach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Jest to także przykro odczuwalny stan emocjonalny.  Informuje nas                       o pojawiającym się niebezpieczeństwie. </a:t>
            </a:r>
          </a:p>
          <a:p>
            <a:endParaRPr lang="pl-PL" dirty="0" smtClean="0"/>
          </a:p>
          <a:p>
            <a:r>
              <a:rPr lang="pl-PL" dirty="0" smtClean="0"/>
              <a:t>W odróżnieniu od lęku, strach </a:t>
            </a:r>
            <a:r>
              <a:rPr lang="pl-PL" u="sng" dirty="0" smtClean="0"/>
              <a:t>pojawia się w sytuacji </a:t>
            </a:r>
            <a:r>
              <a:rPr lang="pl-PL" b="1" u="sng" dirty="0" smtClean="0"/>
              <a:t>realnego zagrożenia.</a:t>
            </a:r>
          </a:p>
          <a:p>
            <a:endParaRPr lang="pl-PL" b="1" u="sng" dirty="0" smtClean="0"/>
          </a:p>
          <a:p>
            <a:r>
              <a:rPr lang="pl-PL" dirty="0" smtClean="0"/>
              <a:t>Pozwala nam je dostrzec oraz uruchomić odpowiednie strategie na poradzenie sobie z nim.</a:t>
            </a:r>
          </a:p>
          <a:p>
            <a:endParaRPr lang="pl-PL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dirty="0" smtClean="0"/>
              <a:t>Sygnały  z ciała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Są to najczęściej:</a:t>
            </a:r>
          </a:p>
          <a:p>
            <a:pPr>
              <a:buNone/>
            </a:pPr>
            <a:r>
              <a:rPr lang="pl-PL" dirty="0" smtClean="0"/>
              <a:t>- przyspieszone bicie serca, </a:t>
            </a:r>
          </a:p>
          <a:p>
            <a:pPr>
              <a:buNone/>
            </a:pPr>
            <a:r>
              <a:rPr lang="pl-PL" dirty="0" smtClean="0"/>
              <a:t>- szybki i płytki oddech, </a:t>
            </a:r>
          </a:p>
          <a:p>
            <a:pPr>
              <a:buNone/>
            </a:pPr>
            <a:r>
              <a:rPr lang="pl-PL" dirty="0" smtClean="0"/>
              <a:t>- zawroty głowy, mdłości,</a:t>
            </a:r>
          </a:p>
          <a:p>
            <a:pPr>
              <a:buNone/>
            </a:pPr>
            <a:r>
              <a:rPr lang="pl-PL" dirty="0" smtClean="0"/>
              <a:t>- duszność, kłopoty z przełykaniem, wrażenie braku powietrza,</a:t>
            </a:r>
          </a:p>
          <a:p>
            <a:pPr>
              <a:buNone/>
            </a:pPr>
            <a:r>
              <a:rPr lang="pl-PL" dirty="0" smtClean="0"/>
              <a:t>- pocenie się, fale gorąca,</a:t>
            </a:r>
          </a:p>
          <a:p>
            <a:pPr>
              <a:buNone/>
            </a:pPr>
            <a:r>
              <a:rPr lang="pl-PL" dirty="0" smtClean="0"/>
              <a:t>- bóle brzucha, ramion lub szyi, </a:t>
            </a:r>
          </a:p>
          <a:p>
            <a:pPr>
              <a:buNone/>
            </a:pPr>
            <a:r>
              <a:rPr lang="pl-PL" dirty="0" smtClean="0"/>
              <a:t>- napięcie mięśni.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LĘK/STRACH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Czasami lęk/strach ma tak duże nasilenie  i długi czas trwania, </a:t>
            </a:r>
          </a:p>
          <a:p>
            <a:pPr>
              <a:buNone/>
            </a:pPr>
            <a:r>
              <a:rPr lang="pl-PL" dirty="0" smtClean="0"/>
              <a:t>   że uniemożliwia normalne funkcjonowanie.</a:t>
            </a:r>
          </a:p>
          <a:p>
            <a:endParaRPr lang="pl-PL" dirty="0" smtClean="0"/>
          </a:p>
          <a:p>
            <a:r>
              <a:rPr lang="pl-PL" dirty="0" smtClean="0"/>
              <a:t>To, czy odczuwamy te powyższe emocje, często zależy od tego, jak interpretujemy postrzeganą sytuację/osobę/rzecz.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1024</TotalTime>
  <Words>1893</Words>
  <Application>Microsoft Office PowerPoint</Application>
  <PresentationFormat>Pokaz na ekranie (4:3)</PresentationFormat>
  <Paragraphs>157</Paragraphs>
  <Slides>31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2" baseType="lpstr">
      <vt:lpstr>Odlewnia metali</vt:lpstr>
      <vt:lpstr>LĘK /STRACH  </vt:lpstr>
      <vt:lpstr>Emocje</vt:lpstr>
      <vt:lpstr>Emocje</vt:lpstr>
      <vt:lpstr>Emocje</vt:lpstr>
      <vt:lpstr>Emocje</vt:lpstr>
      <vt:lpstr>Czym jest lęk?</vt:lpstr>
      <vt:lpstr>Strach </vt:lpstr>
      <vt:lpstr>Sygnały  z ciała</vt:lpstr>
      <vt:lpstr>LĘK/STRACH</vt:lpstr>
      <vt:lpstr>LĘK/STRACH</vt:lpstr>
      <vt:lpstr>RODZAJE ZABURZEŃ LĘKOWYCH    </vt:lpstr>
      <vt:lpstr>RODZAJE ZABURZEŃ LĘKOWYCH</vt:lpstr>
      <vt:lpstr>RODZAJE ZABURZEŃ LĘKOWYCH</vt:lpstr>
      <vt:lpstr>RODZAJE ZABURZEŃ LĘKOWYCH</vt:lpstr>
      <vt:lpstr>RODZAJE ZABURZEŃ LĘKOWYCH</vt:lpstr>
      <vt:lpstr>ZABURZENIA LĘKOWE  U DZIECI I MŁODZIEŻY</vt:lpstr>
      <vt:lpstr>ZABURZENIA LĘKOWE  U DZIECI I MŁODZIEŻY</vt:lpstr>
      <vt:lpstr>Lęk separacyjny ( SAD – separation anxiety disorder)</vt:lpstr>
      <vt:lpstr>Fobie specyficzne (proste)</vt:lpstr>
      <vt:lpstr>Fobie specyficzne</vt:lpstr>
      <vt:lpstr>Fobia społeczna</vt:lpstr>
      <vt:lpstr>Uogólnione zaburzenia lękowe  (GAD - generalized anxiety disorder ) </vt:lpstr>
      <vt:lpstr>Zaburzenia lękowe z napadami paniki.</vt:lpstr>
      <vt:lpstr>DZIECI I MŁODZIEŻ</vt:lpstr>
      <vt:lpstr>ZABURZENIA LĘKOWE  U DZIECI I MŁODZIEŻY</vt:lpstr>
      <vt:lpstr>JAK POSTĘPOWAĆ ?</vt:lpstr>
      <vt:lpstr>JAK POSTĘPOWAĆ ?</vt:lpstr>
      <vt:lpstr>JAK POSTĘPOWAĆ ?</vt:lpstr>
      <vt:lpstr>JAK POSTĘPOWAĆ ?</vt:lpstr>
      <vt:lpstr>JAK POSTĘPOWAĆ ?</vt:lpstr>
      <vt:lpstr>Slajd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LĘK – jak sobie z nim radzić?</dc:title>
  <dc:creator>EWA</dc:creator>
  <cp:lastModifiedBy>EWA</cp:lastModifiedBy>
  <cp:revision>160</cp:revision>
  <dcterms:created xsi:type="dcterms:W3CDTF">2020-11-25T08:13:09Z</dcterms:created>
  <dcterms:modified xsi:type="dcterms:W3CDTF">2020-12-28T22:16:58Z</dcterms:modified>
</cp:coreProperties>
</file>