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1D8701-06CC-411F-9520-E503428CFBCA}" type="datetimeFigureOut">
              <a:rPr lang="pl-PL" smtClean="0"/>
              <a:pPr/>
              <a:t>2018-11-16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DF9CC7-AEE3-4158-86A7-DF2D16C96AF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sieciaki.pl/" TargetMode="External"/><Relationship Id="rId7" Type="http://schemas.openxmlformats.org/officeDocument/2006/relationships/hyperlink" Target="http://www.dyzurnet.pl/" TargetMode="External"/><Relationship Id="rId2" Type="http://schemas.openxmlformats.org/officeDocument/2006/relationships/hyperlink" Target="http://www.dzieckowsieci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lpline.org.pl/" TargetMode="External"/><Relationship Id="rId5" Type="http://schemas.openxmlformats.org/officeDocument/2006/relationships/hyperlink" Target="http://www.cyberprzemoc.pl/" TargetMode="External"/><Relationship Id="rId4" Type="http://schemas.openxmlformats.org/officeDocument/2006/relationships/hyperlink" Target="http://www.kidprotect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 robią dzieci w sieci 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hlinkClick r:id="rId2"/>
            </a:endParaRPr>
          </a:p>
          <a:p>
            <a:r>
              <a:rPr lang="pl-PL" dirty="0" err="1" smtClean="0">
                <a:hlinkClick r:id="rId2"/>
              </a:rPr>
              <a:t>www.edukacja.fdds.pl</a:t>
            </a:r>
            <a:r>
              <a:rPr lang="pl-PL" dirty="0" smtClean="0">
                <a:hlinkClick r:id="rId2"/>
              </a:rPr>
              <a:t> (Fundacja Dajemy Dzieciom Siłę)</a:t>
            </a:r>
          </a:p>
          <a:p>
            <a:r>
              <a:rPr lang="pl-PL" dirty="0" err="1" smtClean="0">
                <a:hlinkClick r:id="rId2"/>
              </a:rPr>
              <a:t>www.dzieckowsieci.pl</a:t>
            </a:r>
            <a:endParaRPr lang="pl-PL" dirty="0" smtClean="0"/>
          </a:p>
          <a:p>
            <a:r>
              <a:rPr lang="pl-PL" dirty="0" err="1" smtClean="0">
                <a:hlinkClick r:id="rId3"/>
              </a:rPr>
              <a:t>www.sieciaki.pl</a:t>
            </a:r>
            <a:endParaRPr lang="pl-PL" dirty="0" smtClean="0"/>
          </a:p>
          <a:p>
            <a:r>
              <a:rPr lang="pl-PL" dirty="0" err="1" smtClean="0">
                <a:hlinkClick r:id="rId4"/>
              </a:rPr>
              <a:t>www.kidprotect.pl</a:t>
            </a:r>
            <a:endParaRPr lang="pl-PL" dirty="0" smtClean="0"/>
          </a:p>
          <a:p>
            <a:r>
              <a:rPr lang="pl-PL" dirty="0" err="1" smtClean="0">
                <a:hlinkClick r:id="rId5"/>
              </a:rPr>
              <a:t>www.cyberprzemoc.pl</a:t>
            </a:r>
            <a:endParaRPr lang="pl-PL" dirty="0" smtClean="0"/>
          </a:p>
          <a:p>
            <a:r>
              <a:rPr lang="pl-PL" dirty="0" err="1" smtClean="0">
                <a:hlinkClick r:id="rId6"/>
              </a:rPr>
              <a:t>www.helpline.org.pl</a:t>
            </a:r>
            <a:endParaRPr lang="pl-PL" dirty="0" smtClean="0"/>
          </a:p>
          <a:p>
            <a:r>
              <a:rPr lang="pl-PL" dirty="0" err="1" smtClean="0">
                <a:hlinkClick r:id="rId7"/>
              </a:rPr>
              <a:t>www.dyzurnet.pl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Gdzie szukać pomocy?</a:t>
            </a:r>
            <a:endParaRPr lang="pl-PL" dirty="0"/>
          </a:p>
        </p:txBody>
      </p:sp>
      <p:pic>
        <p:nvPicPr>
          <p:cNvPr id="4" name="Symbol zastępczy zawartości 3" descr="Znalezione obrazy dla zapytania obrazki dziecko w sieci"/>
          <p:cNvPicPr>
            <a:picLocks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3789040"/>
            <a:ext cx="3295021" cy="21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sz="3000" dirty="0" smtClean="0"/>
              <a:t>kontakt z materiałami epatującymi przemocą,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 smtClean="0"/>
              <a:t>nieświadome uczestniczenie w działaniach niezgodnych z prawem,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 smtClean="0"/>
              <a:t>kontakt z treściami pornograficznymi,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 smtClean="0"/>
              <a:t>nieświadome udostępnianie informacji    (np. numerów kart, adresów, haseł),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 smtClean="0"/>
              <a:t>naruszenie prywatności, </a:t>
            </a:r>
            <a:r>
              <a:rPr lang="pl-PL" sz="3000" dirty="0" err="1" smtClean="0"/>
              <a:t>stalking</a:t>
            </a:r>
            <a:r>
              <a:rPr lang="pl-PL" sz="3000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 smtClean="0"/>
              <a:t>fałszywe </a:t>
            </a:r>
            <a:r>
              <a:rPr lang="pl-PL" sz="3000" dirty="0" err="1" smtClean="0"/>
              <a:t>lajki</a:t>
            </a:r>
            <a:r>
              <a:rPr lang="pl-PL" sz="3000" dirty="0" smtClean="0"/>
              <a:t> i ciasteczka, </a:t>
            </a:r>
          </a:p>
          <a:p>
            <a:pPr>
              <a:buFont typeface="Arial" pitchFamily="34" charset="0"/>
              <a:buChar char="•"/>
            </a:pPr>
            <a:r>
              <a:rPr lang="pl-PL" sz="3000" dirty="0" smtClean="0"/>
              <a:t>otwarte sieci </a:t>
            </a:r>
            <a:r>
              <a:rPr lang="pl-PL" sz="3000" dirty="0" err="1" smtClean="0"/>
              <a:t>Wi-Fi</a:t>
            </a:r>
            <a:r>
              <a:rPr lang="pl-PL" sz="3000" dirty="0" smtClean="0"/>
              <a:t>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5050"/>
                </a:solidFill>
              </a:rPr>
              <a:t>Najczęstsze zagrożenia, na które narażone są dzieci w Internecie</a:t>
            </a:r>
            <a:endParaRPr lang="pl-PL" sz="3200" dirty="0">
              <a:solidFill>
                <a:srgbClr val="FF5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800" dirty="0" smtClean="0"/>
              <a:t>kontakt z internetowymi oszustami, pedofilami,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korzystanie z niebezpiecznych gier,           w tym gry </a:t>
            </a:r>
            <a:r>
              <a:rPr lang="pl-PL" sz="2800" dirty="0" err="1" smtClean="0"/>
              <a:t>on-line</a:t>
            </a:r>
            <a:r>
              <a:rPr lang="pl-PL" sz="2800" dirty="0" smtClean="0"/>
              <a:t>, (m. in. wzbudzającymi agresję,  powodującymi pojawianie           się reakcji lękowych, fobii, itd.),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wirusy komputerowe, hakerzy, 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cyberprzemoc i jej następstwa,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/>
              <a:t>uzależnienie od Internetu.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FF5050"/>
                </a:solidFill>
              </a:rPr>
              <a:t>Najczęstsze zagrożenia, na które narażone są dzieci w Internecie</a:t>
            </a:r>
            <a:endParaRPr lang="pl-P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pl-PL" sz="2400" dirty="0" smtClean="0"/>
              <a:t>Im więcej czasu spędza Twoje dziecko na tych czynnościach, tym trudniej jest się mu oderwać. </a:t>
            </a:r>
          </a:p>
          <a:p>
            <a:pPr>
              <a:buNone/>
            </a:pPr>
            <a:r>
              <a:rPr lang="pl-PL" sz="2400" dirty="0" smtClean="0"/>
              <a:t>	Odciągane może stawać się rozdrażnione, agresywne. </a:t>
            </a:r>
          </a:p>
          <a:p>
            <a:pPr>
              <a:buFont typeface="Wingdings" pitchFamily="2" charset="2"/>
              <a:buChar char="v"/>
            </a:pPr>
            <a:r>
              <a:rPr lang="pl-PL" sz="2400" dirty="0" smtClean="0"/>
              <a:t>U osób uzależnionych zauważa się:</a:t>
            </a:r>
          </a:p>
          <a:p>
            <a:pPr>
              <a:buFontTx/>
              <a:buChar char="-"/>
            </a:pPr>
            <a:r>
              <a:rPr lang="pl-PL" sz="2400" dirty="0" smtClean="0"/>
              <a:t>zaburzenia koncentracji uwagi, </a:t>
            </a:r>
          </a:p>
          <a:p>
            <a:pPr>
              <a:buFontTx/>
              <a:buChar char="-"/>
            </a:pPr>
            <a:r>
              <a:rPr lang="pl-PL" sz="2400" dirty="0" smtClean="0"/>
              <a:t>stany lękowe, </a:t>
            </a:r>
          </a:p>
          <a:p>
            <a:pPr>
              <a:buFontTx/>
              <a:buChar char="-"/>
            </a:pPr>
            <a:r>
              <a:rPr lang="pl-PL" sz="2400" dirty="0" smtClean="0"/>
              <a:t>pobudzenie, </a:t>
            </a:r>
          </a:p>
          <a:p>
            <a:pPr>
              <a:buFontTx/>
              <a:buChar char="-"/>
            </a:pPr>
            <a:r>
              <a:rPr lang="pl-PL" sz="2400" dirty="0" smtClean="0"/>
              <a:t>frustracje wywołane porażkami odnoszonymi podczas grania na sprzęcie (komputer, telefon), oraz wzrost agresji,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dirty="0" smtClean="0">
                <a:solidFill>
                  <a:srgbClr val="9900CC"/>
                </a:solidFill>
              </a:rPr>
              <a:t>KONSEKWENCJE uzależnienia od Internetu</a:t>
            </a:r>
            <a:br>
              <a:rPr lang="pl-PL" sz="3100" dirty="0" smtClean="0">
                <a:solidFill>
                  <a:srgbClr val="9900CC"/>
                </a:solidFill>
              </a:rPr>
            </a:br>
            <a:r>
              <a:rPr lang="pl-PL" sz="3100" dirty="0" smtClean="0">
                <a:solidFill>
                  <a:srgbClr val="9900CC"/>
                </a:solidFill>
              </a:rPr>
              <a:t> i gier komputerowych.</a:t>
            </a:r>
            <a:r>
              <a:rPr lang="pl-PL" sz="2800" dirty="0" smtClean="0">
                <a:solidFill>
                  <a:srgbClr val="9900CC"/>
                </a:solidFill>
              </a:rPr>
              <a:t/>
            </a:r>
            <a:br>
              <a:rPr lang="pl-PL" sz="2800" dirty="0" smtClean="0">
                <a:solidFill>
                  <a:srgbClr val="9900CC"/>
                </a:solidFill>
              </a:rPr>
            </a:br>
            <a:endParaRPr lang="pl-PL" sz="28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600" dirty="0" smtClean="0"/>
              <a:t>większą skłonność do fantazjowania, do kłamania, </a:t>
            </a:r>
          </a:p>
          <a:p>
            <a:pPr>
              <a:buFontTx/>
              <a:buChar char="-"/>
            </a:pPr>
            <a:r>
              <a:rPr lang="pl-PL" sz="2600" dirty="0" smtClean="0"/>
              <a:t>brak kontroli nad czasem spędzanym przed komputerem, chce coraz więcej i dłużej, </a:t>
            </a:r>
          </a:p>
          <a:p>
            <a:pPr>
              <a:buFontTx/>
              <a:buChar char="-"/>
            </a:pPr>
            <a:r>
              <a:rPr lang="pl-PL" sz="2600" dirty="0" smtClean="0"/>
              <a:t>ograniczenie lub rezygnacja z innych aktywności życiowych, dotychczasowych zainteresowań, </a:t>
            </a:r>
          </a:p>
          <a:p>
            <a:pPr>
              <a:buFontTx/>
              <a:buChar char="-"/>
            </a:pPr>
            <a:r>
              <a:rPr lang="pl-PL" sz="2600" dirty="0" smtClean="0"/>
              <a:t>Problemy zdrowotne: wady postawy, wady wzroku, zaburzenia odżywiania, niewysypianie się, zaniedbywanie higieny osobistej, 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 smtClean="0">
                <a:solidFill>
                  <a:srgbClr val="9900CC"/>
                </a:solidFill>
              </a:rPr>
              <a:t/>
            </a:r>
            <a:br>
              <a:rPr lang="pl-PL" sz="3100" dirty="0" smtClean="0">
                <a:solidFill>
                  <a:srgbClr val="9900CC"/>
                </a:solidFill>
              </a:rPr>
            </a:br>
            <a:r>
              <a:rPr lang="pl-PL" sz="3100" dirty="0" smtClean="0">
                <a:solidFill>
                  <a:srgbClr val="9900CC"/>
                </a:solidFill>
              </a:rPr>
              <a:t>KONSEKWENCJE uzależnienia od Internetu</a:t>
            </a:r>
            <a:br>
              <a:rPr lang="pl-PL" sz="3100" dirty="0" smtClean="0">
                <a:solidFill>
                  <a:srgbClr val="9900CC"/>
                </a:solidFill>
              </a:rPr>
            </a:br>
            <a:r>
              <a:rPr lang="pl-PL" sz="3100" dirty="0" smtClean="0">
                <a:solidFill>
                  <a:srgbClr val="9900CC"/>
                </a:solidFill>
              </a:rPr>
              <a:t> i gier komputerowych.</a:t>
            </a:r>
            <a:r>
              <a:rPr lang="pl-PL" sz="4000" dirty="0" smtClean="0">
                <a:solidFill>
                  <a:srgbClr val="9900CC"/>
                </a:solidFill>
              </a:rPr>
              <a:t/>
            </a:r>
            <a:br>
              <a:rPr lang="pl-PL" sz="4000" dirty="0" smtClean="0">
                <a:solidFill>
                  <a:srgbClr val="9900CC"/>
                </a:solidFill>
              </a:rPr>
            </a:b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obsesyjne myślenie o tym, co się dzieje        w Sieci,</a:t>
            </a:r>
          </a:p>
          <a:p>
            <a:pPr>
              <a:buFontTx/>
              <a:buChar char="-"/>
            </a:pPr>
            <a:r>
              <a:rPr lang="pl-PL" dirty="0" smtClean="0"/>
              <a:t>mniejszą wrażliwość na innych tzw. „znieczulica”, </a:t>
            </a:r>
          </a:p>
          <a:p>
            <a:pPr>
              <a:buFontTx/>
              <a:buChar char="-"/>
            </a:pPr>
            <a:r>
              <a:rPr lang="pl-PL" dirty="0" smtClean="0"/>
              <a:t>trudności w wyrażaniu uczuć, adekwatnym rozpoznawaniu ich u innych,</a:t>
            </a:r>
          </a:p>
          <a:p>
            <a:pPr>
              <a:buFontTx/>
              <a:buChar char="-"/>
            </a:pPr>
            <a:r>
              <a:rPr lang="pl-PL" dirty="0" smtClean="0"/>
              <a:t>problemy w relacjach interpersonalnych,</a:t>
            </a:r>
          </a:p>
          <a:p>
            <a:pPr>
              <a:buFontTx/>
              <a:buChar char="-"/>
            </a:pPr>
            <a:r>
              <a:rPr lang="pl-PL" dirty="0" smtClean="0"/>
              <a:t>trudności w funkcjonowaniu społecznym      w wielu sferach codziennego życia, jak: znajomi, rodzina, szkoła.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9900CC"/>
                </a:solidFill>
              </a:rPr>
              <a:t>KONSEKWENCJE uzależnienia od Internetu</a:t>
            </a:r>
            <a:br>
              <a:rPr lang="pl-PL" sz="2800" dirty="0" smtClean="0">
                <a:solidFill>
                  <a:srgbClr val="9900CC"/>
                </a:solidFill>
              </a:rPr>
            </a:br>
            <a:r>
              <a:rPr lang="pl-PL" sz="2800" dirty="0" smtClean="0">
                <a:solidFill>
                  <a:srgbClr val="9900CC"/>
                </a:solidFill>
              </a:rPr>
              <a:t> i gier komputerowych.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3200" b="1" dirty="0" smtClean="0"/>
              <a:t>Drogi rodzicu.  Jeśli nie wiesz co robi Twoje dziecko w sieci – </a:t>
            </a:r>
            <a:r>
              <a:rPr lang="pl-PL" sz="3200" b="1" u="sng" dirty="0" smtClean="0"/>
              <a:t>zmień to</a:t>
            </a:r>
            <a:r>
              <a:rPr lang="pl-PL" sz="3200" b="1" dirty="0" smtClean="0"/>
              <a:t>.</a:t>
            </a:r>
          </a:p>
          <a:p>
            <a:pPr algn="ctr">
              <a:buNone/>
            </a:pPr>
            <a:endParaRPr lang="pl-PL" sz="3200" dirty="0" smtClean="0"/>
          </a:p>
          <a:p>
            <a:pPr marL="566928" indent="-457200">
              <a:buNone/>
            </a:pP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</a:rPr>
              <a:t>1) </a:t>
            </a:r>
            <a:r>
              <a:rPr lang="pl-PL" sz="2800" dirty="0" smtClean="0"/>
              <a:t>Ustal z dzieckiem </a:t>
            </a: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</a:rPr>
              <a:t>zasady korzystania z Internetu </a:t>
            </a:r>
            <a:r>
              <a:rPr lang="pl-PL" sz="2800" dirty="0" smtClean="0"/>
              <a:t>(komputera, tabletu, telefonu itd.), m. in.</a:t>
            </a:r>
          </a:p>
          <a:p>
            <a:pPr marL="566928" indent="-457200">
              <a:buNone/>
            </a:pPr>
            <a:r>
              <a:rPr lang="pl-PL" sz="2800" dirty="0" smtClean="0"/>
              <a:t>     - maksymalny czas,</a:t>
            </a:r>
          </a:p>
          <a:p>
            <a:pPr marL="566928" indent="-457200">
              <a:buNone/>
            </a:pPr>
            <a:r>
              <a:rPr lang="pl-PL" sz="2800" dirty="0" smtClean="0"/>
              <a:t>     - odwiedzane strony internetowe,</a:t>
            </a:r>
          </a:p>
          <a:p>
            <a:pPr marL="566928" indent="-457200">
              <a:buNone/>
            </a:pPr>
            <a:r>
              <a:rPr lang="pl-PL" sz="2800" dirty="0" smtClean="0"/>
              <a:t>     - właściwe reagowanie na nietypowe, niebezpieczne sytuacje,</a:t>
            </a:r>
          </a:p>
          <a:p>
            <a:pPr marL="566928" indent="-457200">
              <a:buNone/>
            </a:pP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</a:rPr>
              <a:t>2)</a:t>
            </a:r>
            <a:r>
              <a:rPr lang="pl-PL" sz="2800" dirty="0" smtClean="0"/>
              <a:t> Miej wgląd po jakich stronach surfuje Twoja pociecha. Dobrze, gdy komputer jest             w ogólnodostępnym miejscu.</a:t>
            </a:r>
          </a:p>
          <a:p>
            <a:pPr marL="566928" indent="-457200">
              <a:buNone/>
            </a:pPr>
            <a:r>
              <a:rPr lang="pl-PL" sz="2800" dirty="0" smtClean="0">
                <a:solidFill>
                  <a:schemeClr val="bg2">
                    <a:lumMod val="50000"/>
                  </a:schemeClr>
                </a:solidFill>
              </a:rPr>
              <a:t>3) </a:t>
            </a:r>
            <a:r>
              <a:rPr lang="pl-PL" sz="2800" dirty="0" smtClean="0"/>
              <a:t>Naucz dziecko zasady ograniczonego zaufania do treści i osób, na które trafia w Internecie.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>
              <a:buNone/>
            </a:pPr>
            <a:endParaRPr lang="pl-PL" sz="2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4)</a:t>
            </a:r>
            <a:r>
              <a:rPr lang="pl-PL" sz="2600" dirty="0" smtClean="0"/>
              <a:t> Reaguj na potencjalnie zagrażające sytuacje.</a:t>
            </a:r>
          </a:p>
          <a:p>
            <a:pPr>
              <a:buNone/>
            </a:pP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5)</a:t>
            </a:r>
            <a:r>
              <a:rPr lang="pl-PL" sz="2600" dirty="0" smtClean="0"/>
              <a:t> Bądź wyrozumiały i dawaj dziecku oparcie.</a:t>
            </a:r>
          </a:p>
          <a:p>
            <a:pPr>
              <a:buNone/>
            </a:pP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6)</a:t>
            </a:r>
            <a:r>
              <a:rPr lang="pl-PL" sz="2600" dirty="0" smtClean="0"/>
              <a:t> Naucz:</a:t>
            </a:r>
          </a:p>
          <a:p>
            <a:pPr>
              <a:buNone/>
            </a:pPr>
            <a:r>
              <a:rPr lang="pl-PL" sz="2600" dirty="0" smtClean="0"/>
              <a:t> - ostrożności, np. przy podawaniu swoich prywatnych danych,</a:t>
            </a:r>
          </a:p>
          <a:p>
            <a:pPr>
              <a:buNone/>
            </a:pPr>
            <a:r>
              <a:rPr lang="pl-PL" sz="2600" dirty="0" smtClean="0"/>
              <a:t>- krytycznego podejścia do informacji zamieszczanych w Internecie,</a:t>
            </a:r>
          </a:p>
          <a:p>
            <a:pPr>
              <a:buNone/>
            </a:pPr>
            <a:r>
              <a:rPr lang="pl-PL" sz="2600" dirty="0" smtClean="0"/>
              <a:t>- tego, że z każdej sytuacji jest wyjście – </a:t>
            </a:r>
            <a:r>
              <a:rPr lang="pl-PL" sz="2600" b="1" dirty="0" smtClean="0"/>
              <a:t>rozmawiajcie ze sobą</a:t>
            </a:r>
            <a:r>
              <a:rPr lang="pl-PL" sz="2600" dirty="0" smtClean="0"/>
              <a:t>, </a:t>
            </a:r>
          </a:p>
          <a:p>
            <a:pPr>
              <a:buNone/>
            </a:pPr>
            <a:r>
              <a:rPr lang="pl-PL" sz="2600" dirty="0" smtClean="0"/>
              <a:t>- zasad bezpiecznego korzystania z Sieci,</a:t>
            </a:r>
          </a:p>
          <a:p>
            <a:pPr>
              <a:buNone/>
            </a:pPr>
            <a:r>
              <a:rPr lang="pl-PL" sz="2600" dirty="0" smtClean="0"/>
              <a:t>- szacunku dla siebie i innych,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>
              <a:buNone/>
            </a:pPr>
            <a:endParaRPr lang="pl-PL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pl-PL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7) </a:t>
            </a:r>
            <a:r>
              <a:rPr lang="pl-PL" sz="2600" dirty="0" smtClean="0"/>
              <a:t>Zgłaszaj nielegalne, szkodliwe treści, a przede</a:t>
            </a: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2600" dirty="0" smtClean="0"/>
              <a:t>wszystkim zabezpiecz</a:t>
            </a: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l-PL" sz="2600" dirty="0" smtClean="0"/>
              <a:t>odpowiednio sprzęt,</a:t>
            </a:r>
          </a:p>
          <a:p>
            <a:pPr>
              <a:buNone/>
            </a:pP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8) </a:t>
            </a:r>
            <a:r>
              <a:rPr lang="pl-PL" sz="2600" dirty="0" smtClean="0"/>
              <a:t>Pokaż pozytywne strony korzystania               z Internetu, najlepiej swoim przykładem,     gdyż najszybciej dzieci uczą się poprzez naśladowanie. </a:t>
            </a:r>
          </a:p>
          <a:p>
            <a:pPr>
              <a:buNone/>
            </a:pPr>
            <a:r>
              <a:rPr lang="pl-PL" sz="2600" dirty="0" smtClean="0"/>
              <a:t>   Bądź więc drogowskazem dla swojego dziecka. </a:t>
            </a:r>
          </a:p>
          <a:p>
            <a:pPr>
              <a:buNone/>
            </a:pPr>
            <a:r>
              <a:rPr lang="pl-PL" sz="2600" dirty="0" smtClean="0">
                <a:solidFill>
                  <a:schemeClr val="bg2">
                    <a:lumMod val="50000"/>
                  </a:schemeClr>
                </a:solidFill>
              </a:rPr>
              <a:t>9) </a:t>
            </a:r>
            <a:r>
              <a:rPr lang="pl-PL" sz="2600" dirty="0" smtClean="0"/>
              <a:t>Jeśli nie masz wystarczającej wiedzy, umiejętności w tym zakresie - poszukaj pomocy</a:t>
            </a:r>
            <a:r>
              <a:rPr lang="pl-PL" sz="2400" dirty="0" smtClean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495</Words>
  <Application>Microsoft Office PowerPoint</Application>
  <PresentationFormat>Pokaz na ekranie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Hol</vt:lpstr>
      <vt:lpstr>Co robią dzieci w sieci ?</vt:lpstr>
      <vt:lpstr>Najczęstsze zagrożenia, na które narażone są dzieci w Internecie</vt:lpstr>
      <vt:lpstr>Najczęstsze zagrożenia, na które narażone są dzieci w Internecie</vt:lpstr>
      <vt:lpstr>KONSEKWENCJE uzależnienia od Internetu  i gier komputerowych. </vt:lpstr>
      <vt:lpstr> KONSEKWENCJE uzależnienia od Internetu  i gier komputerowych. </vt:lpstr>
      <vt:lpstr>KONSEKWENCJE uzależnienia od Internetu  i gier komputerowych.</vt:lpstr>
      <vt:lpstr>Slajd 7</vt:lpstr>
      <vt:lpstr>Slajd 8</vt:lpstr>
      <vt:lpstr>Slajd 9</vt:lpstr>
      <vt:lpstr>Gdzie szukać pomocy?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robią dzieci w sieci ?</dc:title>
  <dc:creator>EWA</dc:creator>
  <cp:lastModifiedBy>gim2</cp:lastModifiedBy>
  <cp:revision>27</cp:revision>
  <dcterms:created xsi:type="dcterms:W3CDTF">2018-11-12T09:47:26Z</dcterms:created>
  <dcterms:modified xsi:type="dcterms:W3CDTF">2018-11-16T09:01:45Z</dcterms:modified>
</cp:coreProperties>
</file>