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95" r:id="rId7"/>
    <p:sldId id="297" r:id="rId8"/>
    <p:sldId id="299" r:id="rId9"/>
    <p:sldId id="301" r:id="rId10"/>
    <p:sldId id="303" r:id="rId11"/>
    <p:sldId id="305" r:id="rId12"/>
    <p:sldId id="307" r:id="rId13"/>
    <p:sldId id="262" r:id="rId14"/>
    <p:sldId id="282" r:id="rId15"/>
    <p:sldId id="283" r:id="rId16"/>
    <p:sldId id="293" r:id="rId17"/>
    <p:sldId id="285" r:id="rId18"/>
    <p:sldId id="286" r:id="rId19"/>
    <p:sldId id="287" r:id="rId20"/>
    <p:sldId id="288" r:id="rId21"/>
    <p:sldId id="289" r:id="rId22"/>
    <p:sldId id="290" r:id="rId23"/>
    <p:sldId id="292" r:id="rId24"/>
    <p:sldId id="279" r:id="rId25"/>
    <p:sldId id="280" r:id="rId26"/>
    <p:sldId id="264" r:id="rId27"/>
    <p:sldId id="270" r:id="rId28"/>
    <p:sldId id="271" r:id="rId29"/>
    <p:sldId id="272" r:id="rId30"/>
    <p:sldId id="273" r:id="rId31"/>
    <p:sldId id="274" r:id="rId32"/>
    <p:sldId id="275" r:id="rId33"/>
    <p:sldId id="276" r:id="rId34"/>
    <p:sldId id="309" r:id="rId35"/>
    <p:sldId id="310" r:id="rId36"/>
    <p:sldId id="311" r:id="rId37"/>
    <p:sldId id="312" r:id="rId38"/>
    <p:sldId id="314" r:id="rId39"/>
    <p:sldId id="316" r:id="rId40"/>
    <p:sldId id="313" r:id="rId41"/>
    <p:sldId id="277" r:id="rId42"/>
    <p:sldId id="317" r:id="rId43"/>
    <p:sldId id="308" r:id="rId44"/>
    <p:sldId id="315" r:id="rId4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1356" y="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2"/>
      </p:bgRef>
    </p:bg>
    <p:spTree>
      <p:nvGrpSpPr>
        <p:cNvPr id="1" name=""/>
        <p:cNvGrpSpPr/>
        <p:nvPr/>
      </p:nvGrpSpPr>
      <p:grpSpPr>
        <a:xfrm>
          <a:off x="0" y="0"/>
          <a:ext cx="0" cy="0"/>
          <a:chOff x="0" y="0"/>
          <a:chExt cx="0" cy="0"/>
        </a:xfrm>
      </p:grpSpPr>
      <p:sp>
        <p:nvSpPr>
          <p:cNvPr id="7" name="Dowolny kształt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Dowolny kształt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ytuł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l-PL" smtClean="0"/>
              <a:t>Kliknij, aby edytować styl</a:t>
            </a:r>
            <a:endParaRPr kumimoji="0" lang="en-US"/>
          </a:p>
        </p:txBody>
      </p:sp>
      <p:sp>
        <p:nvSpPr>
          <p:cNvPr id="17" name="Podtytuł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Symbol zastępczy daty 29"/>
          <p:cNvSpPr>
            <a:spLocks noGrp="1"/>
          </p:cNvSpPr>
          <p:nvPr>
            <p:ph type="dt" sz="half" idx="10"/>
          </p:nvPr>
        </p:nvSpPr>
        <p:spPr/>
        <p:txBody>
          <a:bodyPr/>
          <a:lstStyle/>
          <a:p>
            <a:fld id="{FEC528FE-F6B8-4B0E-A479-1C8E2DA12912}" type="datetimeFigureOut">
              <a:rPr lang="pl-PL" smtClean="0"/>
              <a:pPr/>
              <a:t>2017-01-19</a:t>
            </a:fld>
            <a:endParaRPr lang="pl-PL"/>
          </a:p>
        </p:txBody>
      </p:sp>
      <p:sp>
        <p:nvSpPr>
          <p:cNvPr id="19" name="Symbol zastępczy stopki 1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AE20938A-8403-4B7D-AE7A-1AD1E4EB2179}"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FEC528FE-F6B8-4B0E-A479-1C8E2DA12912}" type="datetimeFigureOut">
              <a:rPr lang="pl-PL" smtClean="0"/>
              <a:pPr/>
              <a:t>2017-01-19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E20938A-8403-4B7D-AE7A-1AD1E4EB2179}"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FEC528FE-F6B8-4B0E-A479-1C8E2DA12912}" type="datetimeFigureOut">
              <a:rPr lang="pl-PL" smtClean="0"/>
              <a:pPr/>
              <a:t>2017-01-19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E20938A-8403-4B7D-AE7A-1AD1E4EB2179}"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lgn="l">
              <a:defRPr/>
            </a:lvl1p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FEC528FE-F6B8-4B0E-A479-1C8E2DA12912}" type="datetimeFigureOut">
              <a:rPr lang="pl-PL" smtClean="0"/>
              <a:pPr/>
              <a:t>2017-01-19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E20938A-8403-4B7D-AE7A-1AD1E4EB2179}"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2"/>
      </p:bgRef>
    </p:bg>
    <p:spTree>
      <p:nvGrpSpPr>
        <p:cNvPr id="1" name=""/>
        <p:cNvGrpSpPr/>
        <p:nvPr/>
      </p:nvGrpSpPr>
      <p:grpSpPr>
        <a:xfrm>
          <a:off x="0" y="0"/>
          <a:ext cx="0" cy="0"/>
          <a:chOff x="0" y="0"/>
          <a:chExt cx="0" cy="0"/>
        </a:xfrm>
      </p:grpSpPr>
      <p:sp>
        <p:nvSpPr>
          <p:cNvPr id="7" name="Dowolny kształt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Dowolny kształt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ytuł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FEC528FE-F6B8-4B0E-A479-1C8E2DA12912}" type="datetimeFigureOut">
              <a:rPr lang="pl-PL" smtClean="0"/>
              <a:pPr/>
              <a:t>2017-01-19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E20938A-8403-4B7D-AE7A-1AD1E4EB2179}"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67600"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FEC528FE-F6B8-4B0E-A479-1C8E2DA12912}" type="datetimeFigureOut">
              <a:rPr lang="pl-PL" smtClean="0"/>
              <a:pPr/>
              <a:t>2017-01-19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E20938A-8403-4B7D-AE7A-1AD1E4EB2179}"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FEC528FE-F6B8-4B0E-A479-1C8E2DA12912}" type="datetimeFigureOut">
              <a:rPr lang="pl-PL" smtClean="0"/>
              <a:pPr/>
              <a:t>2017-01-19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AE20938A-8403-4B7D-AE7A-1AD1E4EB2179}"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320"/>
            <a:ext cx="7470648" cy="1143000"/>
          </a:xfrm>
        </p:spPr>
        <p:txBody>
          <a:bodyPr anchor="ctr"/>
          <a:lstStyle>
            <a:lvl1pPr algn="l">
              <a:defRPr sz="4600"/>
            </a:lvl1pPr>
          </a:lstStyle>
          <a:p>
            <a:r>
              <a:rPr kumimoji="0" lang="pl-PL" smtClean="0"/>
              <a:t>Kliknij, aby edytować styl</a:t>
            </a:r>
            <a:endParaRPr kumimoji="0" lang="en-US"/>
          </a:p>
        </p:txBody>
      </p:sp>
      <p:sp>
        <p:nvSpPr>
          <p:cNvPr id="7" name="Symbol zastępczy daty 6"/>
          <p:cNvSpPr>
            <a:spLocks noGrp="1"/>
          </p:cNvSpPr>
          <p:nvPr>
            <p:ph type="dt" sz="half" idx="10"/>
          </p:nvPr>
        </p:nvSpPr>
        <p:spPr/>
        <p:txBody>
          <a:bodyPr/>
          <a:lstStyle/>
          <a:p>
            <a:fld id="{FEC528FE-F6B8-4B0E-A479-1C8E2DA12912}" type="datetimeFigureOut">
              <a:rPr lang="pl-PL" smtClean="0"/>
              <a:pPr/>
              <a:t>2017-01-19</a:t>
            </a:fld>
            <a:endParaRPr lang="pl-PL"/>
          </a:p>
        </p:txBody>
      </p:sp>
      <p:sp>
        <p:nvSpPr>
          <p:cNvPr id="8" name="Symbol zastępczy numeru slajdu 7"/>
          <p:cNvSpPr>
            <a:spLocks noGrp="1"/>
          </p:cNvSpPr>
          <p:nvPr>
            <p:ph type="sldNum" sz="quarter" idx="11"/>
          </p:nvPr>
        </p:nvSpPr>
        <p:spPr/>
        <p:txBody>
          <a:bodyPr/>
          <a:lstStyle/>
          <a:p>
            <a:fld id="{AE20938A-8403-4B7D-AE7A-1AD1E4EB2179}" type="slidenum">
              <a:rPr lang="pl-PL" smtClean="0"/>
              <a:pPr/>
              <a:t>‹#›</a:t>
            </a:fld>
            <a:endParaRPr lang="pl-PL"/>
          </a:p>
        </p:txBody>
      </p:sp>
      <p:sp>
        <p:nvSpPr>
          <p:cNvPr id="9" name="Symbol zastępczy stopki 8"/>
          <p:cNvSpPr>
            <a:spLocks noGrp="1"/>
          </p:cNvSpPr>
          <p:nvPr>
            <p:ph type="ftr" sz="quarter" idx="12"/>
          </p:nvPr>
        </p:nvSpPr>
        <p:spPr/>
        <p:txBody>
          <a:bodyPr/>
          <a:lstStyle/>
          <a:p>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EC528FE-F6B8-4B0E-A479-1C8E2DA12912}" type="datetimeFigureOut">
              <a:rPr lang="pl-PL" smtClean="0"/>
              <a:pPr/>
              <a:t>2017-01-19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E20938A-8403-4B7D-AE7A-1AD1E4EB2179}"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FEC528FE-F6B8-4B0E-A479-1C8E2DA12912}" type="datetimeFigureOut">
              <a:rPr lang="pl-PL" smtClean="0"/>
              <a:pPr/>
              <a:t>2017-01-19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156448" y="6422064"/>
            <a:ext cx="762000" cy="365125"/>
          </a:xfrm>
        </p:spPr>
        <p:txBody>
          <a:bodyPr/>
          <a:lstStyle/>
          <a:p>
            <a:fld id="{AE20938A-8403-4B7D-AE7A-1AD1E4EB2179}"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a:xfrm>
            <a:off x="457200" y="6422064"/>
            <a:ext cx="2133600" cy="365125"/>
          </a:xfrm>
        </p:spPr>
        <p:txBody>
          <a:bodyPr/>
          <a:lstStyle/>
          <a:p>
            <a:fld id="{FEC528FE-F6B8-4B0E-A479-1C8E2DA12912}" type="datetimeFigureOut">
              <a:rPr lang="pl-PL" smtClean="0"/>
              <a:pPr/>
              <a:t>2017-01-19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E20938A-8403-4B7D-AE7A-1AD1E4EB2179}"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Dowolny kształt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Dowolny kształt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Symbol zastępczy tytułu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FEC528FE-F6B8-4B0E-A479-1C8E2DA12912}" type="datetimeFigureOut">
              <a:rPr lang="pl-PL" smtClean="0"/>
              <a:pPr/>
              <a:t>2017-01-19</a:t>
            </a:fld>
            <a:endParaRPr lang="pl-PL"/>
          </a:p>
        </p:txBody>
      </p:sp>
      <p:sp>
        <p:nvSpPr>
          <p:cNvPr id="22" name="Symbol zastępczy stopki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pl-PL"/>
          </a:p>
        </p:txBody>
      </p:sp>
      <p:sp>
        <p:nvSpPr>
          <p:cNvPr id="18" name="Symbol zastępczy numeru slajdu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E20938A-8403-4B7D-AE7A-1AD1E4EB2179}"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hyperlink" Target="http://www.cyberbullying.org/" TargetMode="External"/><Relationship Id="rId3" Type="http://schemas.openxmlformats.org/officeDocument/2006/relationships/hyperlink" Target="http://www.saferinternet.pl/" TargetMode="External"/><Relationship Id="rId7" Type="http://schemas.openxmlformats.org/officeDocument/2006/relationships/hyperlink" Target="http://www.dyzurnet.pl/" TargetMode="External"/><Relationship Id="rId2" Type="http://schemas.openxmlformats.org/officeDocument/2006/relationships/hyperlink" Target="http://www.dzieckowsieci.pl/" TargetMode="External"/><Relationship Id="rId1" Type="http://schemas.openxmlformats.org/officeDocument/2006/relationships/slideLayout" Target="../slideLayouts/slideLayout2.xml"/><Relationship Id="rId6" Type="http://schemas.openxmlformats.org/officeDocument/2006/relationships/hyperlink" Target="http://www.helpline.org.pl/" TargetMode="External"/><Relationship Id="rId5" Type="http://schemas.openxmlformats.org/officeDocument/2006/relationships/hyperlink" Target="http://www.cyberprzemoc.pl/" TargetMode="External"/><Relationship Id="rId10" Type="http://schemas.openxmlformats.org/officeDocument/2006/relationships/hyperlink" Target="http://www.fdds.pl/" TargetMode="External"/><Relationship Id="rId4" Type="http://schemas.openxmlformats.org/officeDocument/2006/relationships/hyperlink" Target="http://www.sieciaki.pl/" TargetMode="External"/><Relationship Id="rId9" Type="http://schemas.openxmlformats.org/officeDocument/2006/relationships/hyperlink" Target="http://www.stopcyberbullying.org/"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2996952"/>
            <a:ext cx="6336704" cy="2641848"/>
          </a:xfrm>
        </p:spPr>
        <p:txBody>
          <a:bodyPr>
            <a:normAutofit/>
          </a:bodyPr>
          <a:lstStyle/>
          <a:p>
            <a:pPr algn="ctr"/>
            <a:r>
              <a:rPr lang="pl-PL" dirty="0" smtClean="0">
                <a:latin typeface="Algerian" pitchFamily="82" charset="0"/>
              </a:rPr>
              <a:t>AGRESJA I PRZEMOC </a:t>
            </a:r>
            <a:br>
              <a:rPr lang="pl-PL" dirty="0" smtClean="0">
                <a:latin typeface="Algerian" pitchFamily="82" charset="0"/>
              </a:rPr>
            </a:br>
            <a:r>
              <a:rPr lang="pl-PL" dirty="0" smtClean="0">
                <a:latin typeface="Algerian" pitchFamily="82" charset="0"/>
              </a:rPr>
              <a:t>U DZIECI </a:t>
            </a:r>
            <a:br>
              <a:rPr lang="pl-PL" dirty="0" smtClean="0">
                <a:latin typeface="Algerian" pitchFamily="82" charset="0"/>
              </a:rPr>
            </a:br>
            <a:r>
              <a:rPr lang="pl-PL" dirty="0" smtClean="0">
                <a:latin typeface="Algerian" pitchFamily="82" charset="0"/>
              </a:rPr>
              <a:t>I MŁODZIEŻY</a:t>
            </a:r>
            <a:endParaRPr lang="pl-PL" dirty="0">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7467600" cy="6120680"/>
          </a:xfrm>
        </p:spPr>
        <p:txBody>
          <a:bodyPr>
            <a:normAutofit fontScale="85000" lnSpcReduction="20000"/>
          </a:bodyPr>
          <a:lstStyle/>
          <a:p>
            <a:r>
              <a:rPr lang="pl-PL" sz="3500" b="1" dirty="0" smtClean="0">
                <a:latin typeface="Algerian" pitchFamily="82" charset="0"/>
              </a:rPr>
              <a:t>Niewerbalna forma agresji</a:t>
            </a:r>
            <a:r>
              <a:rPr lang="pl-PL" sz="3500" dirty="0" smtClean="0">
                <a:latin typeface="Algerian" pitchFamily="82" charset="0"/>
              </a:rPr>
              <a:t> </a:t>
            </a:r>
            <a:r>
              <a:rPr lang="pl-PL" dirty="0" smtClean="0"/>
              <a:t>występuje, jako:</a:t>
            </a:r>
          </a:p>
          <a:p>
            <a:pPr lvl="0">
              <a:buFontTx/>
              <a:buChar char="-"/>
            </a:pPr>
            <a:r>
              <a:rPr lang="pl-PL" dirty="0" smtClean="0"/>
              <a:t>fizyczna – bezpośrednie zadawanie bólu, np. bicie, kopanie drapanie, gryzienie. Dziecko może przenosić agresję z osoby, która ją wywołała na inne osoby, które są dla niej mniej zagrażające bądź na zwierzęta czy rzeczy, np. może kopnąć psa. W formie pośredniej występuje, jako: zniszczenie rysunku, popsucie rówieśnikowi zabawki, przeszkadzanie w wykonywaniu jakieś czynności, wykonywanie obraźliwych rysunków itd.</a:t>
            </a:r>
          </a:p>
          <a:p>
            <a:pPr>
              <a:buFontTx/>
              <a:buChar char="-"/>
            </a:pPr>
            <a:r>
              <a:rPr lang="pl-PL" dirty="0" smtClean="0"/>
              <a:t>niefizyczna – są to przede wszystkim gesty </a:t>
            </a:r>
          </a:p>
          <a:p>
            <a:pPr>
              <a:buNone/>
            </a:pPr>
            <a:r>
              <a:rPr lang="pl-PL" dirty="0" smtClean="0"/>
              <a:t>    i miny, które bywają lekceważone przez osoby dorosłe, a są one bardzo istotne, gdyż często inicjują konflikty interpersonalne pomiędzy dziećmi.</a:t>
            </a:r>
          </a:p>
          <a:p>
            <a:pPr lvl="0">
              <a:buFontTx/>
              <a:buChar char="-"/>
            </a:pPr>
            <a:endParaRPr lang="pl-PL" dirty="0" smtClean="0"/>
          </a:p>
          <a:p>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7859216" cy="6453336"/>
          </a:xfrm>
        </p:spPr>
        <p:txBody>
          <a:bodyPr>
            <a:normAutofit fontScale="77500" lnSpcReduction="20000"/>
          </a:bodyPr>
          <a:lstStyle/>
          <a:p>
            <a:pPr algn="ctr">
              <a:buNone/>
            </a:pPr>
            <a:r>
              <a:rPr lang="pl-PL" sz="5200" b="1" dirty="0" smtClean="0">
                <a:latin typeface="Algerian" pitchFamily="82" charset="0"/>
              </a:rPr>
              <a:t>AUTOAGRESJA</a:t>
            </a:r>
            <a:endParaRPr lang="pl-PL" b="1" u="sng" dirty="0" smtClean="0"/>
          </a:p>
          <a:p>
            <a:r>
              <a:rPr lang="pl-PL" sz="3100" b="1" u="sng" dirty="0" smtClean="0"/>
              <a:t>Zachowania autoagresywne</a:t>
            </a:r>
            <a:r>
              <a:rPr lang="pl-PL" sz="3100" dirty="0" smtClean="0"/>
              <a:t> pojawiają się, gdy własne ciało staje się obiektem agresji i dochodzi do samouszkodzeń. </a:t>
            </a:r>
          </a:p>
          <a:p>
            <a:pPr>
              <a:buNone/>
            </a:pPr>
            <a:r>
              <a:rPr lang="pl-PL" sz="3100" dirty="0" smtClean="0"/>
              <a:t>    U dziecka może to występować na przykład jako: uderzanie głową w ścianę, obryzganie paznokci aż do krwi czy nacinanie skóry (zarówno na kończynach górnych, jak i dolnych).</a:t>
            </a:r>
          </a:p>
          <a:p>
            <a:pPr>
              <a:buNone/>
            </a:pPr>
            <a:endParaRPr lang="pl-PL" sz="3100" dirty="0" smtClean="0"/>
          </a:p>
          <a:p>
            <a:r>
              <a:rPr lang="pl-PL" sz="3100" dirty="0" smtClean="0"/>
              <a:t>Taka reakcja występuje na skutek pojawienia się problemu, z którym nie potrafi sobie ono poradzić. </a:t>
            </a:r>
          </a:p>
          <a:p>
            <a:pPr>
              <a:buNone/>
            </a:pPr>
            <a:r>
              <a:rPr lang="pl-PL" sz="3100" dirty="0" smtClean="0"/>
              <a:t>     Towarzyszą jemu emocje, które próbuje w ten sposób rozładować.</a:t>
            </a:r>
          </a:p>
          <a:p>
            <a:pPr>
              <a:buNone/>
            </a:pPr>
            <a:endParaRPr lang="pl-PL" sz="3100" dirty="0" smtClean="0"/>
          </a:p>
          <a:p>
            <a:r>
              <a:rPr lang="pl-PL" sz="3100" dirty="0" smtClean="0"/>
              <a:t>Mowa zranionego ciała jest to komunikat świadczący o stanie silnego napięcia, rozpaczy, udręce i bólu ! Związany jest z trudnymi i stresującymi przeżyciami !</a:t>
            </a:r>
          </a:p>
          <a:p>
            <a:endParaRPr lang="pl-PL" sz="31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67600" cy="850106"/>
          </a:xfrm>
        </p:spPr>
        <p:txBody>
          <a:bodyPr/>
          <a:lstStyle/>
          <a:p>
            <a:r>
              <a:rPr lang="pl-PL" dirty="0" smtClean="0">
                <a:latin typeface="Algerian" pitchFamily="82" charset="0"/>
              </a:rPr>
              <a:t>CYBERPRZEMOC</a:t>
            </a:r>
            <a:endParaRPr lang="pl-PL" dirty="0">
              <a:latin typeface="Algerian" pitchFamily="82" charset="0"/>
            </a:endParaRPr>
          </a:p>
        </p:txBody>
      </p:sp>
      <p:sp>
        <p:nvSpPr>
          <p:cNvPr id="3" name="Symbol zastępczy zawartości 2"/>
          <p:cNvSpPr>
            <a:spLocks noGrp="1"/>
          </p:cNvSpPr>
          <p:nvPr>
            <p:ph idx="1"/>
          </p:nvPr>
        </p:nvSpPr>
        <p:spPr>
          <a:xfrm>
            <a:off x="457200" y="1196752"/>
            <a:ext cx="7859216" cy="5472608"/>
          </a:xfrm>
        </p:spPr>
        <p:txBody>
          <a:bodyPr>
            <a:normAutofit fontScale="77500" lnSpcReduction="20000"/>
          </a:bodyPr>
          <a:lstStyle/>
          <a:p>
            <a:r>
              <a:rPr lang="pl-PL" b="1" dirty="0" smtClean="0"/>
              <a:t>Cyberprzemoc – </a:t>
            </a:r>
            <a:r>
              <a:rPr lang="pl-PL" dirty="0" smtClean="0"/>
              <a:t>to przemoc z użyciem technologii informacyjnych i komunikacyjnych. </a:t>
            </a:r>
          </a:p>
          <a:p>
            <a:pPr>
              <a:buNone/>
            </a:pPr>
            <a:endParaRPr lang="pl-PL" dirty="0" smtClean="0"/>
          </a:p>
          <a:p>
            <a:r>
              <a:rPr lang="pl-PL" dirty="0" smtClean="0"/>
              <a:t>Odbywa się ona przede wszystkim za pośrednictwem telefonów komórkowych i Internetu. Wykorzystywane są w tym celu serwisy SMS i MMS, czaty, blogi, poczta elektroniczna, serwisy społecznościowe i grupy dyskusyjne itd. </a:t>
            </a:r>
          </a:p>
          <a:p>
            <a:pPr>
              <a:buNone/>
            </a:pPr>
            <a:endParaRPr lang="pl-PL" dirty="0" smtClean="0"/>
          </a:p>
          <a:p>
            <a:r>
              <a:rPr lang="pl-PL" dirty="0" smtClean="0"/>
              <a:t>Do podstawowych form tego zjawiska zalicza się: publikowanie lub rozsyłanie kompromitujących informacji, zdjęć, filmów; podszywanie się pod kogoś w sieci wbrew jego woli; straszenie czy nękanie z użyciem sieci internetowej. </a:t>
            </a:r>
          </a:p>
          <a:p>
            <a:endParaRPr lang="pl-PL" dirty="0" smtClean="0"/>
          </a:p>
          <a:p>
            <a:pPr>
              <a:buNone/>
            </a:pPr>
            <a:r>
              <a:rPr lang="pl-PL" dirty="0" smtClean="0"/>
              <a:t>Jest szczególnie niebezpieczna, gdyż daje poczucie anonimowości.</a:t>
            </a:r>
          </a:p>
          <a:p>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332656"/>
            <a:ext cx="8219256" cy="6120680"/>
          </a:xfrm>
        </p:spPr>
        <p:txBody>
          <a:bodyPr>
            <a:normAutofit/>
          </a:bodyPr>
          <a:lstStyle/>
          <a:p>
            <a:pPr>
              <a:buNone/>
            </a:pPr>
            <a:r>
              <a:rPr lang="pl-PL" sz="4000" b="1" i="1" dirty="0" smtClean="0">
                <a:solidFill>
                  <a:srgbClr val="00B0F0"/>
                </a:solidFill>
              </a:rPr>
              <a:t>Przemoc</a:t>
            </a:r>
            <a:r>
              <a:rPr lang="pl-PL" dirty="0" smtClean="0">
                <a:solidFill>
                  <a:srgbClr val="00B0F0"/>
                </a:solidFill>
              </a:rPr>
              <a:t> </a:t>
            </a:r>
          </a:p>
          <a:p>
            <a:pPr>
              <a:buNone/>
            </a:pPr>
            <a:r>
              <a:rPr lang="pl-PL" dirty="0" smtClean="0">
                <a:solidFill>
                  <a:srgbClr val="00B0F0"/>
                </a:solidFill>
              </a:rPr>
              <a:t>		</a:t>
            </a:r>
            <a:r>
              <a:rPr lang="pl-PL" dirty="0" smtClean="0"/>
              <a:t>dzieli się nie tylko w zależności od tego, kto jest jej adresatem i sprawcą. </a:t>
            </a:r>
          </a:p>
          <a:p>
            <a:pPr>
              <a:buNone/>
            </a:pPr>
            <a:r>
              <a:rPr lang="pl-PL" dirty="0" smtClean="0"/>
              <a:t>		Można rozróżnić następujące jej formy: fizyczną, psychiczną, bezpośrednią </a:t>
            </a:r>
          </a:p>
          <a:p>
            <a:pPr>
              <a:buNone/>
            </a:pPr>
            <a:r>
              <a:rPr lang="pl-PL" dirty="0" smtClean="0"/>
              <a:t>    i pośrednią, strukturalną, wyrażającą się </a:t>
            </a:r>
          </a:p>
          <a:p>
            <a:pPr>
              <a:buNone/>
            </a:pPr>
            <a:r>
              <a:rPr lang="pl-PL" dirty="0" smtClean="0"/>
              <a:t>    we wpływie negatywnym, posiadającą swój przedmiot - obiekt lub nieposiadającą go, </a:t>
            </a:r>
          </a:p>
          <a:p>
            <a:pPr>
              <a:buNone/>
            </a:pPr>
            <a:r>
              <a:rPr lang="pl-PL" dirty="0" smtClean="0"/>
              <a:t>    a także jawną i ukrytą.</a:t>
            </a:r>
          </a:p>
          <a:p>
            <a:pPr>
              <a:buNone/>
            </a:pPr>
            <a:endParaRPr lang="pl-PL" dirty="0" smtClean="0"/>
          </a:p>
          <a:p>
            <a:pPr>
              <a:buNone/>
            </a:pP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RODZAJE I FORMY PRZEMOCY</a:t>
            </a:r>
            <a:endParaRPr lang="pl-PL" dirty="0"/>
          </a:p>
        </p:txBody>
      </p:sp>
      <p:sp>
        <p:nvSpPr>
          <p:cNvPr id="3" name="Symbol zastępczy zawartości 2"/>
          <p:cNvSpPr>
            <a:spLocks noGrp="1"/>
          </p:cNvSpPr>
          <p:nvPr>
            <p:ph idx="1"/>
          </p:nvPr>
        </p:nvSpPr>
        <p:spPr/>
        <p:txBody>
          <a:bodyPr/>
          <a:lstStyle/>
          <a:p>
            <a:r>
              <a:rPr lang="pl-PL" dirty="0" smtClean="0"/>
              <a:t>Przemoc fizyczna,</a:t>
            </a:r>
          </a:p>
          <a:p>
            <a:r>
              <a:rPr lang="pl-PL" dirty="0" smtClean="0"/>
              <a:t>Przemoc psychiczna,</a:t>
            </a:r>
          </a:p>
          <a:p>
            <a:r>
              <a:rPr lang="pl-PL" dirty="0" smtClean="0"/>
              <a:t>Przemoc seksualna,</a:t>
            </a:r>
          </a:p>
          <a:p>
            <a:r>
              <a:rPr lang="pl-PL" dirty="0" smtClean="0"/>
              <a:t>Przemoc ekonomiczna,</a:t>
            </a:r>
          </a:p>
          <a:p>
            <a:r>
              <a:rPr lang="pl-PL" dirty="0" smtClean="0"/>
              <a:t>Zaniedbanie.</a:t>
            </a: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3600" dirty="0" smtClean="0">
                <a:latin typeface="+mn-lt"/>
              </a:rPr>
              <a:t>PRZEMOC FIZYCZNA</a:t>
            </a:r>
            <a:endParaRPr lang="pl-PL" sz="3600" dirty="0">
              <a:latin typeface="+mn-lt"/>
            </a:endParaRPr>
          </a:p>
        </p:txBody>
      </p:sp>
      <p:sp>
        <p:nvSpPr>
          <p:cNvPr id="3" name="Symbol zastępczy zawartości 2"/>
          <p:cNvSpPr>
            <a:spLocks noGrp="1"/>
          </p:cNvSpPr>
          <p:nvPr>
            <p:ph idx="1"/>
          </p:nvPr>
        </p:nvSpPr>
        <p:spPr/>
        <p:txBody>
          <a:bodyPr/>
          <a:lstStyle/>
          <a:p>
            <a:pPr>
              <a:buNone/>
            </a:pPr>
            <a:r>
              <a:rPr lang="pl-PL" dirty="0" smtClean="0"/>
              <a:t>Występuje w następujących formach:</a:t>
            </a:r>
          </a:p>
          <a:p>
            <a:pPr>
              <a:buNone/>
            </a:pPr>
            <a:r>
              <a:rPr lang="pl-PL" dirty="0" smtClean="0"/>
              <a:t>- szarpanie, popychanie, kopanie, odpychanie, przytrzymywanie, szczypanie, policzkowanie, przypalanie, duszenie, topienie, porzucanie w niebezpiecznej okolicy, użycie broni, bicie rękoma bądź przedmiotami, nieudzielenie niezbędnej pomocy, itp.</a:t>
            </a: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ctr"/>
            <a:r>
              <a:rPr lang="pl-PL" sz="3200" dirty="0" smtClean="0">
                <a:latin typeface="+mn-lt"/>
              </a:rPr>
              <a:t>KONSEKWENCJE PRZEMOCY FIZYCZNEJ</a:t>
            </a:r>
            <a:endParaRPr lang="pl-PL" sz="3200" dirty="0">
              <a:latin typeface="+mn-lt"/>
            </a:endParaRPr>
          </a:p>
        </p:txBody>
      </p:sp>
      <p:sp>
        <p:nvSpPr>
          <p:cNvPr id="3" name="Symbol zastępczy zawartości 2"/>
          <p:cNvSpPr>
            <a:spLocks noGrp="1"/>
          </p:cNvSpPr>
          <p:nvPr>
            <p:ph idx="1"/>
          </p:nvPr>
        </p:nvSpPr>
        <p:spPr>
          <a:xfrm>
            <a:off x="457200" y="1600200"/>
            <a:ext cx="7859216" cy="5069160"/>
          </a:xfrm>
        </p:spPr>
        <p:txBody>
          <a:bodyPr>
            <a:normAutofit fontScale="77500" lnSpcReduction="20000"/>
          </a:bodyPr>
          <a:lstStyle/>
          <a:p>
            <a:r>
              <a:rPr lang="pl-PL" sz="3200" dirty="0" smtClean="0"/>
              <a:t>Obrażenia fizyczne: siniaki, blizny, złamania, ślady po oparzeniach, inne urazy,</a:t>
            </a:r>
          </a:p>
          <a:p>
            <a:r>
              <a:rPr lang="pl-PL" sz="3200" dirty="0" smtClean="0"/>
              <a:t>Zachowania agresywne w stosunku do innych osób, do zwierząt, a nawet samego siebie – autoagresywne,</a:t>
            </a:r>
          </a:p>
          <a:p>
            <a:r>
              <a:rPr lang="pl-PL" sz="3200" dirty="0" smtClean="0"/>
              <a:t>Obniżenia poziomu intelektualnego: zaburzenia pamięci, koncentracji uwagi,</a:t>
            </a:r>
          </a:p>
          <a:p>
            <a:r>
              <a:rPr lang="pl-PL" sz="3200" dirty="0" smtClean="0"/>
              <a:t>Zmiany emocjonalne, zaburzone poczucie własnej wartości i godności, lęk, zaburzone poczucie bezpieczeństwa, depersonalizacja – utrata poczucia siebie, zaburzenia psychosomatyczne, </a:t>
            </a:r>
          </a:p>
          <a:p>
            <a:r>
              <a:rPr lang="pl-PL" sz="3200" dirty="0" smtClean="0"/>
              <a:t>Wycofanie się w świat marzeń i fantazji, izolowanie się, niepokój, podejrzliwość, napady paniki, bezsenność, itp.</a:t>
            </a:r>
          </a:p>
          <a:p>
            <a:endParaRPr lang="pl-PL" sz="3200" dirty="0" smtClean="0"/>
          </a:p>
          <a:p>
            <a:endParaRPr lang="pl-PL" sz="3200" dirty="0" smtClean="0"/>
          </a:p>
          <a:p>
            <a:endParaRPr lang="pl-PL" sz="3200" dirty="0" smtClean="0"/>
          </a:p>
          <a:p>
            <a:endParaRPr lang="pl-PL" sz="3200" dirty="0" smtClean="0"/>
          </a:p>
          <a:p>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4000" dirty="0" smtClean="0">
                <a:latin typeface="+mn-lt"/>
              </a:rPr>
              <a:t>PRZEMOC PSYCHICZNA</a:t>
            </a:r>
            <a:endParaRPr lang="pl-PL" sz="4000" dirty="0">
              <a:latin typeface="+mn-lt"/>
            </a:endParaRPr>
          </a:p>
        </p:txBody>
      </p:sp>
      <p:sp>
        <p:nvSpPr>
          <p:cNvPr id="3" name="Symbol zastępczy zawartości 2"/>
          <p:cNvSpPr>
            <a:spLocks noGrp="1"/>
          </p:cNvSpPr>
          <p:nvPr>
            <p:ph idx="1"/>
          </p:nvPr>
        </p:nvSpPr>
        <p:spPr>
          <a:xfrm>
            <a:off x="457200" y="1600200"/>
            <a:ext cx="8147248" cy="4525963"/>
          </a:xfrm>
        </p:spPr>
        <p:txBody>
          <a:bodyPr>
            <a:normAutofit fontScale="92500"/>
          </a:bodyPr>
          <a:lstStyle/>
          <a:p>
            <a:pPr>
              <a:buNone/>
            </a:pPr>
            <a:r>
              <a:rPr lang="pl-PL" dirty="0" smtClean="0"/>
              <a:t>Do jej form można zaliczyć:</a:t>
            </a:r>
          </a:p>
          <a:p>
            <a:pPr>
              <a:buNone/>
            </a:pPr>
            <a:r>
              <a:rPr lang="pl-PL" dirty="0" smtClean="0"/>
              <a:t>- poniżanie, upokarzanie, wyśmiewanie (wyglądu, pochodzenia, opinii, poglądów, przekonań np. religijnych), wyzywanie, krytykowanie, narzucanie swojego zdania, stałe ocenianie, kontrolowanie, stosowanie gróźb, zawstydzanie, izolowanie, wmawianie choroby (psychicznej),  szantażowanie, wymuszanie posłuszeństwa, ograniczanie: pożywienia/snu/kontaktu z innymi osobami, itp.   </a:t>
            </a: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74638"/>
            <a:ext cx="8136904" cy="994122"/>
          </a:xfrm>
        </p:spPr>
        <p:txBody>
          <a:bodyPr>
            <a:noAutofit/>
          </a:bodyPr>
          <a:lstStyle/>
          <a:p>
            <a:pPr algn="ctr"/>
            <a:r>
              <a:rPr lang="pl-PL" sz="3200" dirty="0" smtClean="0">
                <a:latin typeface="+mn-lt"/>
              </a:rPr>
              <a:t>KONSEKWENCJE PRZEMOCY PSYCHICZNEJ</a:t>
            </a:r>
            <a:endParaRPr lang="pl-PL" sz="3200" dirty="0">
              <a:latin typeface="+mn-lt"/>
            </a:endParaRPr>
          </a:p>
        </p:txBody>
      </p:sp>
      <p:sp>
        <p:nvSpPr>
          <p:cNvPr id="3" name="Symbol zastępczy zawartości 2"/>
          <p:cNvSpPr>
            <a:spLocks noGrp="1"/>
          </p:cNvSpPr>
          <p:nvPr>
            <p:ph idx="1"/>
          </p:nvPr>
        </p:nvSpPr>
        <p:spPr>
          <a:xfrm>
            <a:off x="457200" y="1340768"/>
            <a:ext cx="7467600" cy="5517232"/>
          </a:xfrm>
        </p:spPr>
        <p:txBody>
          <a:bodyPr>
            <a:normAutofit fontScale="77500" lnSpcReduction="20000"/>
          </a:bodyPr>
          <a:lstStyle/>
          <a:p>
            <a:r>
              <a:rPr lang="pl-PL" sz="3200" dirty="0" smtClean="0"/>
              <a:t>Zaburzenia zachowania, nawet bardzo skrajne: trzymanie się na uboczu – postawa antyspołeczna, lub: uległość – krańcowa agresja, lub: pobudzenie – nadmiernie aktywne,</a:t>
            </a:r>
          </a:p>
          <a:p>
            <a:r>
              <a:rPr lang="pl-PL" sz="3200" dirty="0" smtClean="0"/>
              <a:t>Zaburzenia emocjonalne, niski poziom samooceny, brak poczucia sprawstwa, bierność, apatia, strach, utrata nadziei, </a:t>
            </a:r>
          </a:p>
          <a:p>
            <a:r>
              <a:rPr lang="pl-PL" sz="3200" dirty="0" smtClean="0"/>
              <a:t>Brak oparcia w rodzicach/odwrócenie ról, (jeśli przemoc występuje w środowisku domowym),</a:t>
            </a:r>
          </a:p>
          <a:p>
            <a:r>
              <a:rPr lang="pl-PL" sz="3200" dirty="0" smtClean="0"/>
              <a:t>Nieodpowiednie do wieku postawy: zbyt dorosłe, infantylne,</a:t>
            </a:r>
          </a:p>
          <a:p>
            <a:r>
              <a:rPr lang="pl-PL" sz="3200" dirty="0" smtClean="0"/>
              <a:t>Zaburzenia apetytu, moczenie się, kłopoty z snem, obsesje, histeria, fobie, hipochondria, choroby psychosomatyczne, stres,</a:t>
            </a:r>
          </a:p>
          <a:p>
            <a:r>
              <a:rPr lang="pl-PL" sz="3200" dirty="0" smtClean="0"/>
              <a:t>Ucieczki z domu,</a:t>
            </a:r>
          </a:p>
          <a:p>
            <a:r>
              <a:rPr lang="pl-PL" sz="3200" dirty="0" smtClean="0"/>
              <a:t>Próby samobójcze , itp. </a:t>
            </a:r>
          </a:p>
          <a:p>
            <a:pPr>
              <a:buNone/>
            </a:pP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67600" cy="850106"/>
          </a:xfrm>
        </p:spPr>
        <p:txBody>
          <a:bodyPr>
            <a:normAutofit/>
          </a:bodyPr>
          <a:lstStyle/>
          <a:p>
            <a:pPr algn="ctr"/>
            <a:r>
              <a:rPr lang="pl-PL" sz="4000" dirty="0" smtClean="0">
                <a:latin typeface="+mn-lt"/>
              </a:rPr>
              <a:t>PRZEMOC SEKSUALNA</a:t>
            </a:r>
            <a:endParaRPr lang="pl-PL" sz="4000" dirty="0">
              <a:latin typeface="+mn-lt"/>
            </a:endParaRPr>
          </a:p>
        </p:txBody>
      </p:sp>
      <p:sp>
        <p:nvSpPr>
          <p:cNvPr id="3" name="Symbol zastępczy zawartości 2"/>
          <p:cNvSpPr>
            <a:spLocks noGrp="1"/>
          </p:cNvSpPr>
          <p:nvPr>
            <p:ph idx="1"/>
          </p:nvPr>
        </p:nvSpPr>
        <p:spPr>
          <a:xfrm>
            <a:off x="457200" y="1196752"/>
            <a:ext cx="8003232" cy="5661248"/>
          </a:xfrm>
        </p:spPr>
        <p:txBody>
          <a:bodyPr>
            <a:normAutofit fontScale="92500" lnSpcReduction="20000"/>
          </a:bodyPr>
          <a:lstStyle/>
          <a:p>
            <a:pPr>
              <a:buNone/>
            </a:pPr>
            <a:r>
              <a:rPr lang="pl-PL" sz="2800" dirty="0" smtClean="0"/>
              <a:t>Większość przejawów przemocy seksualnej jest w Polsce przestępstwem. Przemoc seksualna może przybierać różne formy. </a:t>
            </a:r>
            <a:r>
              <a:rPr lang="pl-PL" sz="2800" i="1" dirty="0" smtClean="0"/>
              <a:t>Przez </a:t>
            </a:r>
            <a:r>
              <a:rPr lang="pl-PL" sz="2800" i="1" u="sng" dirty="0" smtClean="0"/>
              <a:t>czynność seksualną </a:t>
            </a:r>
            <a:r>
              <a:rPr lang="pl-PL" sz="2800" i="1" dirty="0" smtClean="0"/>
              <a:t>rozumie się naruszenie sfery seksualnej dziecka</a:t>
            </a:r>
            <a:r>
              <a:rPr lang="pl-PL" sz="2800" dirty="0" smtClean="0"/>
              <a:t>, które polegać może m. in. na:</a:t>
            </a:r>
          </a:p>
          <a:p>
            <a:pPr>
              <a:buNone/>
            </a:pPr>
            <a:r>
              <a:rPr lang="pl-PL" sz="2800" dirty="0" smtClean="0"/>
              <a:t>* Dotykaniu ciała dziecka, w szczególności narządów płciowych i innych intymnych części ciała;</a:t>
            </a:r>
          </a:p>
          <a:p>
            <a:pPr>
              <a:buNone/>
            </a:pPr>
            <a:r>
              <a:rPr lang="pl-PL" sz="2800" dirty="0" smtClean="0"/>
              <a:t>* Doprowadzaniu dziecka do dotykania intymnych części ciała lub narządów innej osoby;</a:t>
            </a:r>
          </a:p>
          <a:p>
            <a:pPr>
              <a:buNone/>
            </a:pPr>
            <a:r>
              <a:rPr lang="pl-PL" sz="2800" dirty="0" smtClean="0"/>
              <a:t>* Wkładaniu przedmiotów lub części ciała (np. placów, języka, członka) do ust, pochwy lub odbytu dziecka.</a:t>
            </a:r>
          </a:p>
          <a:p>
            <a:pPr>
              <a:buNone/>
            </a:pPr>
            <a:r>
              <a:rPr lang="pl-PL" sz="2800" dirty="0" smtClean="0"/>
              <a:t>     Do naruszenia sfery seksualnej dziecka może dojść pod pozorem naturalnego zachowania, takiego jak: zabawa, ochrona czy okazywanie uczuć.</a:t>
            </a:r>
            <a:endParaRPr lang="pl-PL"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67600" cy="1066130"/>
          </a:xfrm>
        </p:spPr>
        <p:txBody>
          <a:bodyPr>
            <a:normAutofit fontScale="90000"/>
          </a:bodyPr>
          <a:lstStyle/>
          <a:p>
            <a:r>
              <a:rPr lang="pl-PL" sz="3100" b="1" u="sng" dirty="0" smtClean="0">
                <a:latin typeface="Algerian" pitchFamily="82" charset="0"/>
              </a:rPr>
              <a:t/>
            </a:r>
            <a:br>
              <a:rPr lang="pl-PL" sz="3100" b="1" u="sng" dirty="0" smtClean="0">
                <a:latin typeface="Algerian" pitchFamily="82" charset="0"/>
              </a:rPr>
            </a:br>
            <a:r>
              <a:rPr lang="pl-PL" sz="4900" b="1" u="sng" dirty="0" smtClean="0">
                <a:latin typeface="Algerian" pitchFamily="82" charset="0"/>
              </a:rPr>
              <a:t>Agresja</a:t>
            </a:r>
            <a:r>
              <a:rPr lang="pl-PL" sz="4000" b="1" u="sng" dirty="0" smtClean="0"/>
              <a:t> – podstawowe pojęcia.</a:t>
            </a:r>
            <a:r>
              <a:rPr lang="pl-PL" sz="4000" dirty="0" smtClean="0"/>
              <a:t/>
            </a:r>
            <a:br>
              <a:rPr lang="pl-PL" sz="4000" dirty="0" smtClean="0"/>
            </a:br>
            <a:endParaRPr lang="pl-PL" sz="4000" dirty="0"/>
          </a:p>
        </p:txBody>
      </p:sp>
      <p:sp>
        <p:nvSpPr>
          <p:cNvPr id="3" name="Symbol zastępczy zawartości 2"/>
          <p:cNvSpPr>
            <a:spLocks noGrp="1"/>
          </p:cNvSpPr>
          <p:nvPr>
            <p:ph idx="1"/>
          </p:nvPr>
        </p:nvSpPr>
        <p:spPr>
          <a:xfrm>
            <a:off x="457200" y="1268760"/>
            <a:ext cx="8003232" cy="4857403"/>
          </a:xfrm>
        </p:spPr>
        <p:txBody>
          <a:bodyPr>
            <a:normAutofit fontScale="92500" lnSpcReduction="20000"/>
          </a:bodyPr>
          <a:lstStyle/>
          <a:p>
            <a:r>
              <a:rPr lang="pl-PL" b="1" dirty="0" smtClean="0">
                <a:solidFill>
                  <a:srgbClr val="00B0F0"/>
                </a:solidFill>
              </a:rPr>
              <a:t>Agresja</a:t>
            </a:r>
            <a:r>
              <a:rPr lang="pl-PL" b="1" dirty="0" smtClean="0"/>
              <a:t> </a:t>
            </a:r>
            <a:r>
              <a:rPr lang="pl-PL" dirty="0" smtClean="0"/>
              <a:t>jest pojęciem niejednoznacznym, </a:t>
            </a:r>
          </a:p>
          <a:p>
            <a:pPr>
              <a:buNone/>
            </a:pPr>
            <a:r>
              <a:rPr lang="pl-PL" dirty="0" smtClean="0"/>
              <a:t>    nie ma zgodności czy jest ona wrodzona, wyuczona czy instynktowna i dlatego też </a:t>
            </a:r>
          </a:p>
          <a:p>
            <a:pPr>
              <a:buNone/>
            </a:pPr>
            <a:r>
              <a:rPr lang="pl-PL" dirty="0" smtClean="0"/>
              <a:t>    w literaturze można spotkać się z wieloma </a:t>
            </a:r>
          </a:p>
          <a:p>
            <a:pPr>
              <a:buNone/>
            </a:pPr>
            <a:r>
              <a:rPr lang="pl-PL" dirty="0" smtClean="0"/>
              <a:t>    jej definicjami, na przykład:</a:t>
            </a:r>
          </a:p>
          <a:p>
            <a:pPr>
              <a:buNone/>
            </a:pPr>
            <a:endParaRPr lang="pl-PL" dirty="0" smtClean="0"/>
          </a:p>
          <a:p>
            <a:pPr lvl="0"/>
            <a:r>
              <a:rPr lang="pl-PL" u="sng" dirty="0" smtClean="0"/>
              <a:t>Na gruncie psychologii</a:t>
            </a:r>
            <a:r>
              <a:rPr lang="pl-PL" dirty="0" smtClean="0"/>
              <a:t> </a:t>
            </a:r>
            <a:r>
              <a:rPr lang="pl-PL" i="1" dirty="0" smtClean="0"/>
              <a:t>„agresją nazywa się czynności mające na celu zrobienie szkody </a:t>
            </a:r>
          </a:p>
          <a:p>
            <a:pPr lvl="0">
              <a:buNone/>
            </a:pPr>
            <a:r>
              <a:rPr lang="pl-PL" i="1" dirty="0" smtClean="0"/>
              <a:t>    i spowodowanie utraty cenionych społecznie wartości, zadanie bólu fizycznego lub spowodowanie cierpienia moralnego innemu człowiekowi” </a:t>
            </a:r>
            <a:r>
              <a:rPr lang="pl-PL" dirty="0" smtClean="0"/>
              <a:t>A. Frączek, 1979, s. 13.</a:t>
            </a:r>
          </a:p>
          <a:p>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4000" dirty="0" smtClean="0">
                <a:latin typeface="+mn-lt"/>
              </a:rPr>
              <a:t>PRZEMOC SEKSUALNA</a:t>
            </a:r>
            <a:endParaRPr lang="pl-PL" sz="4000" dirty="0">
              <a:latin typeface="+mn-lt"/>
            </a:endParaRPr>
          </a:p>
        </p:txBody>
      </p:sp>
      <p:sp>
        <p:nvSpPr>
          <p:cNvPr id="3" name="Symbol zastępczy zawartości 2"/>
          <p:cNvSpPr>
            <a:spLocks noGrp="1"/>
          </p:cNvSpPr>
          <p:nvPr>
            <p:ph idx="1"/>
          </p:nvPr>
        </p:nvSpPr>
        <p:spPr/>
        <p:txBody>
          <a:bodyPr>
            <a:normAutofit fontScale="85000" lnSpcReduction="10000"/>
          </a:bodyPr>
          <a:lstStyle/>
          <a:p>
            <a:pPr>
              <a:buNone/>
            </a:pPr>
            <a:r>
              <a:rPr lang="pl-PL" sz="3200" dirty="0" smtClean="0"/>
              <a:t> Czynami, które mogą stanowić formę przemocy seksualnej, są również:</a:t>
            </a:r>
          </a:p>
          <a:p>
            <a:pPr>
              <a:buFont typeface="Arial" pitchFamily="34" charset="0"/>
              <a:buChar char="•"/>
            </a:pPr>
            <a:r>
              <a:rPr lang="pl-PL" sz="3200" dirty="0" smtClean="0"/>
              <a:t>pornografia dziecięca </a:t>
            </a:r>
          </a:p>
          <a:p>
            <a:pPr>
              <a:buFont typeface="Arial" pitchFamily="34" charset="0"/>
              <a:buChar char="•"/>
            </a:pPr>
            <a:r>
              <a:rPr lang="pl-PL" sz="3200" dirty="0" smtClean="0"/>
              <a:t>handel ludźmi.</a:t>
            </a:r>
          </a:p>
          <a:p>
            <a:pPr>
              <a:buNone/>
            </a:pPr>
            <a:r>
              <a:rPr lang="pl-PL" sz="3200" dirty="0" smtClean="0"/>
              <a:t>Nadużycie w stosunku do dziecka może obejmować </a:t>
            </a:r>
            <a:r>
              <a:rPr lang="pl-PL" sz="3200" u="sng" dirty="0" smtClean="0"/>
              <a:t>dotyk:</a:t>
            </a:r>
            <a:r>
              <a:rPr lang="pl-PL" sz="3200" dirty="0" smtClean="0"/>
              <a:t> stosunek (lub próba), dotykanie genitaliów i stymulacja; bądź </a:t>
            </a:r>
            <a:r>
              <a:rPr lang="pl-PL" sz="3200" u="sng" dirty="0" smtClean="0"/>
              <a:t>bez dotyku</a:t>
            </a:r>
            <a:r>
              <a:rPr lang="pl-PL" sz="3200" dirty="0" smtClean="0"/>
              <a:t>: stymulacja werbalna, ekshibicjonizm, oglądactwo, zmuszanie do pozowania do rozbieranych fotografii, pokazywanie czasopism i filmów pornograficznych. </a:t>
            </a: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8003232" cy="864096"/>
          </a:xfrm>
        </p:spPr>
        <p:txBody>
          <a:bodyPr>
            <a:noAutofit/>
          </a:bodyPr>
          <a:lstStyle/>
          <a:p>
            <a:pPr algn="ctr"/>
            <a:r>
              <a:rPr lang="pl-PL" sz="3200" dirty="0" smtClean="0">
                <a:latin typeface="+mn-lt"/>
              </a:rPr>
              <a:t>KONSEKWENCJE PRZEMOCY SEKSUALNEJ</a:t>
            </a:r>
            <a:endParaRPr lang="pl-PL" sz="3200" dirty="0">
              <a:latin typeface="+mn-lt"/>
            </a:endParaRPr>
          </a:p>
        </p:txBody>
      </p:sp>
      <p:sp>
        <p:nvSpPr>
          <p:cNvPr id="3" name="Symbol zastępczy zawartości 2"/>
          <p:cNvSpPr>
            <a:spLocks noGrp="1"/>
          </p:cNvSpPr>
          <p:nvPr>
            <p:ph idx="1"/>
          </p:nvPr>
        </p:nvSpPr>
        <p:spPr>
          <a:xfrm>
            <a:off x="457200" y="1124744"/>
            <a:ext cx="8075240" cy="5733256"/>
          </a:xfrm>
        </p:spPr>
        <p:txBody>
          <a:bodyPr>
            <a:normAutofit fontScale="85000" lnSpcReduction="10000"/>
          </a:bodyPr>
          <a:lstStyle/>
          <a:p>
            <a:r>
              <a:rPr lang="pl-PL" sz="2900" dirty="0" smtClean="0"/>
              <a:t>Cierpienie i ból (zarówno fizyczny – obrażenia ciała, jak i psychiczny),</a:t>
            </a:r>
          </a:p>
          <a:p>
            <a:r>
              <a:rPr lang="pl-PL" sz="2900" dirty="0" smtClean="0"/>
              <a:t>Obniżone poczucie własnej wartości i samooceny,</a:t>
            </a:r>
          </a:p>
          <a:p>
            <a:r>
              <a:rPr lang="pl-PL" sz="2900" dirty="0" smtClean="0"/>
              <a:t>Utrata godności i poczucia atrakcyjności</a:t>
            </a:r>
          </a:p>
          <a:p>
            <a:r>
              <a:rPr lang="pl-PL" sz="2900" dirty="0" smtClean="0"/>
              <a:t>Niechęć do przedstawicieli płci sprawcy przemocy,</a:t>
            </a:r>
          </a:p>
          <a:p>
            <a:r>
              <a:rPr lang="pl-PL" sz="2900" dirty="0" smtClean="0"/>
              <a:t>Zaburzona orientacja i tożsamość seksualna,</a:t>
            </a:r>
          </a:p>
          <a:p>
            <a:r>
              <a:rPr lang="pl-PL" sz="2900" dirty="0" smtClean="0"/>
              <a:t>Emocjonalne: zaburzenia rozwoju, lęk, poczucie krzywdy, nieufności, izolacja emocjonalna, poczucie „inności”, „tajemnica”, poczucie grzechu, winy,</a:t>
            </a:r>
          </a:p>
          <a:p>
            <a:r>
              <a:rPr lang="pl-PL" sz="2900" dirty="0" smtClean="0"/>
              <a:t>Zaburzenia zachowania: dziecko sprawiające  poważne kłopoty wychowawcze bądź proszące o ratunek, opiekę, miłość</a:t>
            </a:r>
          </a:p>
          <a:p>
            <a:r>
              <a:rPr lang="pl-PL" sz="2900" dirty="0" smtClean="0"/>
              <a:t>Tendencja do powtarzania patologicznego związku</a:t>
            </a:r>
          </a:p>
          <a:p>
            <a:r>
              <a:rPr lang="pl-PL" sz="2900" dirty="0" smtClean="0"/>
              <a:t>Niepokój i nadwrażliwość lub apatia i depresja, itp.</a:t>
            </a:r>
          </a:p>
          <a:p>
            <a:pPr>
              <a:buNone/>
            </a:pPr>
            <a:endParaRPr lang="pl-PL" sz="2900" dirty="0" smtClean="0"/>
          </a:p>
          <a:p>
            <a:endParaRPr lang="pl-PL" sz="2900" dirty="0" smtClean="0"/>
          </a:p>
          <a:p>
            <a:endParaRPr lang="pl-PL" dirty="0" smtClean="0"/>
          </a:p>
          <a:p>
            <a:endParaRPr lang="pl-PL" dirty="0" smtClean="0"/>
          </a:p>
          <a:p>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67600" cy="1498178"/>
          </a:xfrm>
        </p:spPr>
        <p:txBody>
          <a:bodyPr>
            <a:normAutofit/>
          </a:bodyPr>
          <a:lstStyle/>
          <a:p>
            <a:pPr algn="ctr"/>
            <a:r>
              <a:rPr lang="pl-PL" sz="4000" dirty="0" smtClean="0">
                <a:latin typeface="+mn-lt"/>
              </a:rPr>
              <a:t>PRZEMOC EKONOMICZNA</a:t>
            </a:r>
            <a:endParaRPr lang="pl-PL" sz="4000" dirty="0">
              <a:latin typeface="+mn-lt"/>
            </a:endParaRPr>
          </a:p>
        </p:txBody>
      </p:sp>
      <p:sp>
        <p:nvSpPr>
          <p:cNvPr id="3" name="Symbol zastępczy zawartości 2"/>
          <p:cNvSpPr>
            <a:spLocks noGrp="1"/>
          </p:cNvSpPr>
          <p:nvPr>
            <p:ph idx="1"/>
          </p:nvPr>
        </p:nvSpPr>
        <p:spPr>
          <a:xfrm>
            <a:off x="467544" y="1700808"/>
            <a:ext cx="7467600" cy="4320480"/>
          </a:xfrm>
        </p:spPr>
        <p:txBody>
          <a:bodyPr>
            <a:normAutofit lnSpcReduction="10000"/>
          </a:bodyPr>
          <a:lstStyle/>
          <a:p>
            <a:pPr>
              <a:buNone/>
            </a:pPr>
            <a:r>
              <a:rPr lang="pl-PL" sz="2400" dirty="0" smtClean="0"/>
              <a:t>Formami przemocy ekonomicznej są:</a:t>
            </a:r>
          </a:p>
          <a:p>
            <a:pPr>
              <a:buFontTx/>
              <a:buChar char="-"/>
            </a:pPr>
            <a:r>
              <a:rPr lang="pl-PL" sz="2400" dirty="0" smtClean="0"/>
              <a:t>Zabieranie pieniędzy, </a:t>
            </a:r>
          </a:p>
          <a:p>
            <a:pPr>
              <a:buFontTx/>
              <a:buChar char="-"/>
            </a:pPr>
            <a:r>
              <a:rPr lang="pl-PL" sz="2400" dirty="0" smtClean="0"/>
              <a:t>Uniemożliwianie podjęcia pracy zarobkowej,</a:t>
            </a:r>
          </a:p>
          <a:p>
            <a:pPr>
              <a:buFontTx/>
              <a:buChar char="-"/>
            </a:pPr>
            <a:r>
              <a:rPr lang="pl-PL" sz="2400" dirty="0" smtClean="0"/>
              <a:t>Zmuszanie do zaciągania długów, pożyczek,</a:t>
            </a:r>
          </a:p>
          <a:p>
            <a:pPr>
              <a:buFontTx/>
              <a:buChar char="-"/>
            </a:pPr>
            <a:r>
              <a:rPr lang="pl-PL" sz="2400" dirty="0" smtClean="0"/>
              <a:t>Niełożenie na utrzymanie,</a:t>
            </a:r>
          </a:p>
          <a:p>
            <a:pPr>
              <a:buFontTx/>
              <a:buChar char="-"/>
            </a:pPr>
            <a:r>
              <a:rPr lang="pl-PL" sz="2400" dirty="0" smtClean="0"/>
              <a:t>Uniemożliwianie korzystania z pomieszczeń niezbędnych do zaspokajania potrzeb, np. łazienka, kuchnia, a także odcinanie prądu, gazu, wody.</a:t>
            </a:r>
          </a:p>
          <a:p>
            <a:pPr>
              <a:buFontTx/>
              <a:buChar char="-"/>
            </a:pPr>
            <a:r>
              <a:rPr lang="pl-PL" sz="2400" dirty="0" smtClean="0"/>
              <a:t>Niezaspokajanie podstawowych (materialnych) potrzeb rodziny, itp.</a:t>
            </a:r>
          </a:p>
          <a:p>
            <a:pPr>
              <a:buFontTx/>
              <a:buChar char="-"/>
            </a:pPr>
            <a:endParaRPr lang="pl-PL" dirty="0" smtClean="0"/>
          </a:p>
          <a:p>
            <a:pPr>
              <a:buFontTx/>
              <a:buChar char="-"/>
            </a:pPr>
            <a:endParaRPr lang="pl-PL" dirty="0" smtClean="0"/>
          </a:p>
          <a:p>
            <a:pPr>
              <a:buFontTx/>
              <a:buChar char="-"/>
            </a:pP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3200" dirty="0" smtClean="0">
                <a:latin typeface="+mn-lt"/>
              </a:rPr>
              <a:t>KONSEKWENCJE PRZEMOCY EKONOMICZNEJ</a:t>
            </a:r>
            <a:endParaRPr lang="pl-PL" sz="3200" dirty="0">
              <a:latin typeface="+mn-lt"/>
            </a:endParaRPr>
          </a:p>
        </p:txBody>
      </p:sp>
      <p:sp>
        <p:nvSpPr>
          <p:cNvPr id="3" name="Symbol zastępczy zawartości 2"/>
          <p:cNvSpPr>
            <a:spLocks noGrp="1"/>
          </p:cNvSpPr>
          <p:nvPr>
            <p:ph idx="1"/>
          </p:nvPr>
        </p:nvSpPr>
        <p:spPr/>
        <p:txBody>
          <a:bodyPr>
            <a:normAutofit fontScale="92500" lnSpcReduction="20000"/>
          </a:bodyPr>
          <a:lstStyle/>
          <a:p>
            <a:r>
              <a:rPr lang="pl-PL" dirty="0" smtClean="0"/>
              <a:t>Niezaspokajanie podstawowych potrzeb życiowych,</a:t>
            </a:r>
          </a:p>
          <a:p>
            <a:r>
              <a:rPr lang="pl-PL" dirty="0" smtClean="0"/>
              <a:t>Utrata poczucia własnej wartości, godności, obniżenie samooceny,</a:t>
            </a:r>
          </a:p>
          <a:p>
            <a:r>
              <a:rPr lang="pl-PL" dirty="0" smtClean="0"/>
              <a:t>Cierpienie, pogorszenie stanu zdrowia,</a:t>
            </a:r>
          </a:p>
          <a:p>
            <a:r>
              <a:rPr lang="pl-PL" dirty="0" smtClean="0"/>
              <a:t>Utrata wiary we własne kompetencje (zawodowe), </a:t>
            </a:r>
          </a:p>
          <a:p>
            <a:r>
              <a:rPr lang="pl-PL" dirty="0" smtClean="0"/>
              <a:t>Stany lękowe i depresja oraz trudności z panowaniem nad emocjami w sytuacjach stresujących,</a:t>
            </a:r>
          </a:p>
          <a:p>
            <a:r>
              <a:rPr lang="pl-PL" dirty="0" smtClean="0"/>
              <a:t>Brak poczucia bezpieczeństwa, itp.</a:t>
            </a:r>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60648"/>
            <a:ext cx="7467600" cy="922114"/>
          </a:xfrm>
        </p:spPr>
        <p:txBody>
          <a:bodyPr>
            <a:normAutofit/>
          </a:bodyPr>
          <a:lstStyle/>
          <a:p>
            <a:pPr algn="ctr"/>
            <a:r>
              <a:rPr lang="pl-PL" sz="3200" dirty="0" smtClean="0">
                <a:latin typeface="+mn-lt"/>
              </a:rPr>
              <a:t>ZANIEDBYWANIE</a:t>
            </a:r>
            <a:endParaRPr lang="pl-PL" sz="3200" dirty="0">
              <a:latin typeface="+mn-lt"/>
            </a:endParaRPr>
          </a:p>
        </p:txBody>
      </p:sp>
      <p:sp>
        <p:nvSpPr>
          <p:cNvPr id="3" name="Symbol zastępczy zawartości 2"/>
          <p:cNvSpPr>
            <a:spLocks noGrp="1"/>
          </p:cNvSpPr>
          <p:nvPr>
            <p:ph idx="1"/>
          </p:nvPr>
        </p:nvSpPr>
        <p:spPr>
          <a:xfrm>
            <a:off x="457200" y="1700808"/>
            <a:ext cx="7715200" cy="4425355"/>
          </a:xfrm>
        </p:spPr>
        <p:txBody>
          <a:bodyPr/>
          <a:lstStyle/>
          <a:p>
            <a:r>
              <a:rPr lang="pl-PL" dirty="0" smtClean="0"/>
              <a:t>Jest to brak dbałości o właściwy rozwój dziecka (intelektualny, emocjonalny). </a:t>
            </a:r>
          </a:p>
          <a:p>
            <a:pPr>
              <a:buNone/>
            </a:pPr>
            <a:endParaRPr lang="pl-PL" sz="800" dirty="0" smtClean="0"/>
          </a:p>
          <a:p>
            <a:r>
              <a:rPr lang="pl-PL" dirty="0" smtClean="0"/>
              <a:t>W skrajnych przypadkach – brak zaspokojenia elementarnych potrzeb życiowych.</a:t>
            </a:r>
          </a:p>
          <a:p>
            <a:pPr>
              <a:buNone/>
            </a:pPr>
            <a:endParaRPr lang="pl-PL" sz="800" dirty="0" smtClean="0"/>
          </a:p>
          <a:p>
            <a:r>
              <a:rPr lang="pl-PL" dirty="0" smtClean="0"/>
              <a:t>Dziecko otrzymuje wtedy sygnał, że jest niechciane, niekochane, bezwartościowe.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dirty="0" smtClean="0"/>
              <a:t>KONSEKWENCJE ZANIEDBYWANIA DZIECI</a:t>
            </a:r>
            <a:endParaRPr lang="pl-PL" sz="3600" dirty="0"/>
          </a:p>
        </p:txBody>
      </p:sp>
      <p:sp>
        <p:nvSpPr>
          <p:cNvPr id="3" name="Symbol zastępczy zawartości 2"/>
          <p:cNvSpPr>
            <a:spLocks noGrp="1"/>
          </p:cNvSpPr>
          <p:nvPr>
            <p:ph idx="1"/>
          </p:nvPr>
        </p:nvSpPr>
        <p:spPr>
          <a:xfrm>
            <a:off x="457200" y="1916832"/>
            <a:ext cx="8003232" cy="4209331"/>
          </a:xfrm>
        </p:spPr>
        <p:txBody>
          <a:bodyPr/>
          <a:lstStyle/>
          <a:p>
            <a:r>
              <a:rPr lang="pl-PL" dirty="0" smtClean="0"/>
              <a:t>Zaburzenia w rozwoju emocjonalnym                  i poznawczym.</a:t>
            </a:r>
          </a:p>
          <a:p>
            <a:r>
              <a:rPr lang="pl-PL" dirty="0" smtClean="0"/>
              <a:t>Wzrost podatności na choroby.</a:t>
            </a:r>
          </a:p>
          <a:p>
            <a:r>
              <a:rPr lang="pl-PL" dirty="0" smtClean="0"/>
              <a:t>Słaby rozwój fizyczny.</a:t>
            </a:r>
          </a:p>
          <a:p>
            <a:r>
              <a:rPr lang="pl-PL" dirty="0" smtClean="0"/>
              <a:t>Bierność, depresja, lękliwość, apatia.</a:t>
            </a:r>
          </a:p>
          <a:p>
            <a:r>
              <a:rPr lang="pl-PL" dirty="0" smtClean="0"/>
              <a:t>Zaburzone poczucie wartości i bezradność.</a:t>
            </a:r>
          </a:p>
          <a:p>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60648"/>
            <a:ext cx="7715200" cy="6336704"/>
          </a:xfrm>
        </p:spPr>
        <p:txBody>
          <a:bodyPr>
            <a:normAutofit fontScale="77500" lnSpcReduction="20000"/>
          </a:bodyPr>
          <a:lstStyle/>
          <a:p>
            <a:pPr algn="ctr"/>
            <a:r>
              <a:rPr lang="pl-PL" sz="4100" b="1" dirty="0" smtClean="0">
                <a:solidFill>
                  <a:srgbClr val="FF0000"/>
                </a:solidFill>
              </a:rPr>
              <a:t>Przyczyny agresywnych zachowań </a:t>
            </a:r>
          </a:p>
          <a:p>
            <a:pPr algn="ctr">
              <a:buNone/>
            </a:pPr>
            <a:r>
              <a:rPr lang="pl-PL" sz="4100" b="1" dirty="0" smtClean="0">
                <a:solidFill>
                  <a:srgbClr val="FF0000"/>
                </a:solidFill>
              </a:rPr>
              <a:t>    u dzieci</a:t>
            </a:r>
            <a:endParaRPr lang="pl-PL" sz="4100" dirty="0" smtClean="0">
              <a:solidFill>
                <a:srgbClr val="FF0000"/>
              </a:solidFill>
            </a:endParaRPr>
          </a:p>
          <a:p>
            <a:pPr>
              <a:buNone/>
            </a:pPr>
            <a:endParaRPr lang="pl-PL" dirty="0" smtClean="0"/>
          </a:p>
          <a:p>
            <a:pPr>
              <a:buNone/>
            </a:pPr>
            <a:r>
              <a:rPr lang="pl-PL" sz="3100" dirty="0" smtClean="0"/>
              <a:t>Występuje wiele różnych czynników przyczyniających się do występowania agresji u dzieci i młodzieży. Mogą one tkwić w dziecku, jak i w jego środowisku. Do występujących przyczyn można m. in. zaliczyć:</a:t>
            </a:r>
          </a:p>
          <a:p>
            <a:pPr marL="550926" indent="-514350">
              <a:buNone/>
            </a:pPr>
            <a:r>
              <a:rPr lang="pl-PL" sz="3100" dirty="0" smtClean="0"/>
              <a:t>- modelowanie zachowań osób z najbliższego otoczenia (domu, przedszkola bądź innej grupy rówieśniczej). </a:t>
            </a:r>
          </a:p>
          <a:p>
            <a:pPr marL="550926" indent="-514350">
              <a:buNone/>
            </a:pPr>
            <a:r>
              <a:rPr lang="pl-PL" sz="3100" dirty="0" smtClean="0"/>
              <a:t>- postawy osób dorosłych: odtrącanie dziecka, nadopiekuńczość bądź stawianie mu nadmiernych wymagań, wysyłanie sprzecznych komunikatów, brak konsekwencji itd.</a:t>
            </a:r>
          </a:p>
          <a:p>
            <a:pPr marL="550926" indent="-514350">
              <a:buNone/>
            </a:pPr>
            <a:r>
              <a:rPr lang="pl-PL" sz="3100" dirty="0" smtClean="0"/>
              <a:t>- właściwości osobnicze dziecka, głównie temperament, niska samoocena, lęk przed niepowodzeniami, niski próg tolerancji, trudności edukacyjne czy osłabione mechanizmy kontroli zachowania.</a:t>
            </a:r>
          </a:p>
          <a:p>
            <a:pPr>
              <a:buNone/>
            </a:pPr>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7715200" cy="5904656"/>
          </a:xfrm>
        </p:spPr>
        <p:txBody>
          <a:bodyPr>
            <a:normAutofit fontScale="77500" lnSpcReduction="20000"/>
          </a:bodyPr>
          <a:lstStyle/>
          <a:p>
            <a:pPr lvl="0">
              <a:buNone/>
            </a:pPr>
            <a:r>
              <a:rPr lang="pl-PL" dirty="0" smtClean="0"/>
              <a:t>- </a:t>
            </a:r>
            <a:r>
              <a:rPr lang="pl-PL" sz="3100" dirty="0" smtClean="0"/>
              <a:t>naśladowanie ulubionych bohaterów filmów, bajek, gier komputerowych (problem uzależnienia!!!).</a:t>
            </a:r>
          </a:p>
          <a:p>
            <a:pPr lvl="0">
              <a:buNone/>
            </a:pPr>
            <a:r>
              <a:rPr lang="pl-PL" sz="3100" dirty="0" smtClean="0"/>
              <a:t>- frustracja wywołana niezaspokajaniem potrzeb.</a:t>
            </a:r>
          </a:p>
          <a:p>
            <a:pPr lvl="0">
              <a:buNone/>
            </a:pPr>
            <a:r>
              <a:rPr lang="pl-PL" sz="3100" dirty="0" smtClean="0"/>
              <a:t>- sytuacje stresujące np. śmierć bliskiej osoby, wyjazd rodziców do pracy zarobkowej za granicę, zmiana miejsca zamieszkania, narodziny rodzeństwa, choroba – zły stan zdrowia dziecka.</a:t>
            </a:r>
          </a:p>
          <a:p>
            <a:pPr lvl="0">
              <a:buFontTx/>
              <a:buChar char="-"/>
            </a:pPr>
            <a:endParaRPr lang="pl-PL" sz="3100" dirty="0" smtClean="0"/>
          </a:p>
          <a:p>
            <a:r>
              <a:rPr lang="pl-PL" sz="3100" dirty="0" smtClean="0"/>
              <a:t>Nagłe wydarzenia życiowe mogą powodować nieoczekiwane zmiany. Natomiast sytuacje stresujące mogą wywoływać zachowania agresywne. Ból i cierpienie, niezaspokajanie oczekiwań oraz frustracja zwiększają prawdopodobieństwo ich wystąpienia. Frustracja powstaje w wyniku niezaspokajania fizycznych,</a:t>
            </a:r>
          </a:p>
          <a:p>
            <a:pPr>
              <a:buNone/>
            </a:pPr>
            <a:r>
              <a:rPr lang="pl-PL" sz="3100" dirty="0" smtClean="0"/>
              <a:t>     jak i psychicznych potrzeb. Wtedy, gdy na drodze do upragnionego celu pojawiają się przeszkody, które opóźniają lub uniemożliwiają jego osiągnięcie. </a:t>
            </a:r>
          </a:p>
          <a:p>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7467600" cy="5649491"/>
          </a:xfrm>
        </p:spPr>
        <p:txBody>
          <a:bodyPr>
            <a:normAutofit fontScale="92500" lnSpcReduction="20000"/>
          </a:bodyPr>
          <a:lstStyle/>
          <a:p>
            <a:r>
              <a:rPr lang="pl-PL" dirty="0" smtClean="0"/>
              <a:t>Zachowania agresywne u dzieci mogą pojawiać się jako efekt modelowania. Przeważnie naśladują osoby, które są dla nich znaczące, identyfikując się z nimi.  Najczęściej są to osoby z ich najbliższego otoczenia. Panująca w domu nerwowa </a:t>
            </a:r>
          </a:p>
          <a:p>
            <a:pPr>
              <a:buNone/>
            </a:pPr>
            <a:r>
              <a:rPr lang="pl-PL" dirty="0" smtClean="0"/>
              <a:t>    i napięta atmosfera, konflikty, agresja, a nawet przemoc może być jednym ze źródeł występowania zachowań agresywnych u dziecka. Podobnie się dzieje, gdy rodzice nie mają czasu dla swojej pociechy, są ciągle zajęci, gdyż np. dużo pracują bądź całą swoją uwagę poświęcają młodszemu rodzeństwu. Wtedy też dziecko poprzez swoje niewłaściwe zachowanie stara się na siebie zwrócić uwagę. </a:t>
            </a:r>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80728"/>
            <a:ext cx="7467600" cy="5145435"/>
          </a:xfrm>
        </p:spPr>
        <p:txBody>
          <a:bodyPr>
            <a:normAutofit fontScale="92500" lnSpcReduction="10000"/>
          </a:bodyPr>
          <a:lstStyle/>
          <a:p>
            <a:r>
              <a:rPr lang="pl-PL" dirty="0" smtClean="0"/>
              <a:t>Nadopiekuńczość, ograniczanie działalności dziecka i poczucie sprawstwa, nie daje mu szansy rozwoju, opóźnia jego dojrzałość społeczną i emocjonalną. Mała samodzielność utrudnia mu między innymi zawieranie kontaktów społecznych. Wyręczanie przyczynia się do rozwoju egoistycznej postawy, w efekcie, której dziecko nie liczy się z niczym i nikim.  Natomiast stawianie nadmiernych wymagań powoduje u dziecka brak wiary we własne możliwości i frustrację.</a:t>
            </a:r>
          </a:p>
          <a:p>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260648"/>
            <a:ext cx="7416824" cy="6408712"/>
          </a:xfrm>
        </p:spPr>
        <p:txBody>
          <a:bodyPr>
            <a:normAutofit lnSpcReduction="10000"/>
          </a:bodyPr>
          <a:lstStyle/>
          <a:p>
            <a:pPr lvl="0">
              <a:buNone/>
            </a:pPr>
            <a:endParaRPr lang="pl-PL" dirty="0" smtClean="0"/>
          </a:p>
          <a:p>
            <a:pPr lvl="0"/>
            <a:r>
              <a:rPr lang="pl-PL" u="sng" dirty="0" smtClean="0"/>
              <a:t>W ujęciu biologicznym </a:t>
            </a:r>
            <a:r>
              <a:rPr lang="pl-PL" dirty="0" smtClean="0"/>
              <a:t>to </a:t>
            </a:r>
            <a:r>
              <a:rPr lang="pl-PL" i="1" dirty="0" smtClean="0"/>
              <a:t>„zachowanie ograniczające swobodę drugiego osobnika albo skierowanie przeciw jego zachowaniu lub życiu”</a:t>
            </a:r>
            <a:r>
              <a:rPr lang="pl-PL" dirty="0" smtClean="0"/>
              <a:t> </a:t>
            </a:r>
          </a:p>
          <a:p>
            <a:pPr lvl="0">
              <a:buNone/>
            </a:pPr>
            <a:r>
              <a:rPr lang="pl-PL" dirty="0" smtClean="0"/>
              <a:t>    B. Sadowski, J. Chmurzyński,        1989, s. 432.</a:t>
            </a:r>
          </a:p>
          <a:p>
            <a:pPr lvl="0">
              <a:buNone/>
            </a:pPr>
            <a:endParaRPr lang="pl-PL" dirty="0" smtClean="0"/>
          </a:p>
          <a:p>
            <a:pPr lvl="0"/>
            <a:r>
              <a:rPr lang="pl-PL" u="sng" dirty="0" smtClean="0"/>
              <a:t>Według słownika języka polskiego</a:t>
            </a:r>
            <a:r>
              <a:rPr lang="pl-PL" dirty="0" smtClean="0"/>
              <a:t> jest</a:t>
            </a:r>
            <a:r>
              <a:rPr lang="pl-PL" i="1" dirty="0" smtClean="0"/>
              <a:t> </a:t>
            </a:r>
            <a:r>
              <a:rPr lang="pl-PL" dirty="0" smtClean="0"/>
              <a:t>to </a:t>
            </a:r>
            <a:r>
              <a:rPr lang="pl-PL" i="1" dirty="0" smtClean="0"/>
              <a:t>„zachowanie zmierzające do wyładowania niezadowolenia lub gniewu na osobnikach lub rzeczach”</a:t>
            </a:r>
            <a:r>
              <a:rPr lang="pl-PL" dirty="0" smtClean="0"/>
              <a:t> </a:t>
            </a:r>
          </a:p>
          <a:p>
            <a:pPr>
              <a:buNone/>
            </a:pPr>
            <a:r>
              <a:rPr lang="pl-PL" dirty="0" smtClean="0"/>
              <a:t>                      M. Szymczak, 1988, s. 17.</a:t>
            </a:r>
          </a:p>
          <a:p>
            <a:pPr lvl="0"/>
            <a:endParaRPr lang="pl-PL" dirty="0" smtClean="0"/>
          </a:p>
          <a:p>
            <a:pPr>
              <a:buNone/>
            </a:pPr>
            <a:endParaRPr lang="pl-PL"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7139136" cy="4857403"/>
          </a:xfrm>
        </p:spPr>
        <p:txBody>
          <a:bodyPr>
            <a:normAutofit fontScale="85000" lnSpcReduction="20000"/>
          </a:bodyPr>
          <a:lstStyle/>
          <a:p>
            <a:r>
              <a:rPr lang="pl-PL" dirty="0" smtClean="0"/>
              <a:t>Środowisko, w którym się ono wychowuje, domowa atmosfera, relacje panujące pomiędzy poszczególnymi członkami rodziny mają bardzo duże znaczenie   </a:t>
            </a:r>
          </a:p>
          <a:p>
            <a:pPr>
              <a:buNone/>
            </a:pPr>
            <a:r>
              <a:rPr lang="pl-PL" dirty="0" smtClean="0"/>
              <a:t>    i wpływają na rozwój i zachowanie młodego człowieka. </a:t>
            </a:r>
          </a:p>
          <a:p>
            <a:pPr>
              <a:buNone/>
            </a:pPr>
            <a:r>
              <a:rPr lang="pl-PL" dirty="0" smtClean="0"/>
              <a:t>		To w rodzinie gromadzi ono doświadczenia społeczne, rozwija się emocjonalnie, wpajane ma normy i wzorce zachowań. Dlatego tak ważne jest, aby była to rodzina prawidłowo funkcjonująca, w której dziecko doznaje miłości, akceptacji </a:t>
            </a:r>
          </a:p>
          <a:p>
            <a:pPr>
              <a:buNone/>
            </a:pPr>
            <a:r>
              <a:rPr lang="pl-PL" dirty="0" smtClean="0"/>
              <a:t>    i poczucia bezpieczeństwa.</a:t>
            </a:r>
          </a:p>
          <a:p>
            <a:endParaRPr 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764704"/>
            <a:ext cx="7467600" cy="5361459"/>
          </a:xfrm>
        </p:spPr>
        <p:txBody>
          <a:bodyPr>
            <a:normAutofit fontScale="85000" lnSpcReduction="20000"/>
          </a:bodyPr>
          <a:lstStyle/>
          <a:p>
            <a:r>
              <a:rPr lang="pl-PL" dirty="0" smtClean="0"/>
              <a:t>Grupa rówieśnicza odgrywa istotną rolę w procesie socjalizacji. Dziecko będąc w niej uczy się nawiązywać i podtrzymywać kontakty społeczne z rówieśnikami. W szkole wchodzi też w relacje z osobami dorosłymi i nie bez znaczenia jest panująca tam atmosfera. Kiedy dziecko zachowuje się agresywnie wpływa negatywnie na pozostałe osoby, jak i zarówno szkodzi samo sobie. Spotyka się z dezaprobatą otoczenia, staje się odrzucane przez grupę. Może powstać tzw. „błędne koło” w jego działaniu, czyli chcąc poprawić swoją pozycję w klasie, podnieść samoocenę usiłuje dominować nad innymi stając się być jeszcze bardziej agresywnym.</a:t>
            </a:r>
            <a:endParaRPr lang="pl-P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003232" cy="5976664"/>
          </a:xfrm>
        </p:spPr>
        <p:txBody>
          <a:bodyPr>
            <a:normAutofit fontScale="77500" lnSpcReduction="20000"/>
          </a:bodyPr>
          <a:lstStyle/>
          <a:p>
            <a:r>
              <a:rPr lang="pl-PL" dirty="0" smtClean="0"/>
              <a:t>Wzorem zachowań agresywnych poza osobami dorosłymi, dziećmi i młodzieżą mogą też być bohaterowie bajek, filmów i gier komputerowych. Dzieje się tak, dlatego, że dzieci (szczególnie młodsze) bardzo często przyjmują w sposób bezkrytyczny model zachowania swoich ulubionych bohaterów. Odbierają w bardzo sugestywny sposób prezentowane obrazy </a:t>
            </a:r>
          </a:p>
          <a:p>
            <a:pPr>
              <a:buNone/>
            </a:pPr>
            <a:r>
              <a:rPr lang="pl-PL" dirty="0" smtClean="0"/>
              <a:t>     i przenoszą je do codziennego życia i to bez poczucia winy. Nie są świadome różnic istniejących między fikcją telewizyjną a otaczającą rzeczywistością.  Dlatego tak ważne jest, aby dorośli kontrolowali to, co dziecko ogląda, w co gra i jak długo (!) oraz, żeby dokonywali selekcji właściwych treści dla swoich pociech. Spędzali wspólnie czas, słuchali dziecięcych opowieści, właściwie reagowali i uczyli jak postępować w różnych sytuacjach. Rolą dorosłych jest starać się ustrzec dzieci przed negatywnym wpływem mass mediów, gdyż w młodym wieku są one szczególnie na nie podatne.</a:t>
            </a:r>
          </a:p>
          <a:p>
            <a:endParaRPr lang="pl-P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332656"/>
            <a:ext cx="8363272" cy="6192688"/>
          </a:xfrm>
        </p:spPr>
        <p:txBody>
          <a:bodyPr>
            <a:normAutofit fontScale="70000" lnSpcReduction="20000"/>
          </a:bodyPr>
          <a:lstStyle/>
          <a:p>
            <a:r>
              <a:rPr lang="pl-PL" sz="3400" dirty="0" smtClean="0"/>
              <a:t>Do czynników sprzyjających występowaniu i utrwalaniu zachowań agresywnych można także zaliczyć:</a:t>
            </a:r>
          </a:p>
          <a:p>
            <a:pPr>
              <a:buNone/>
            </a:pPr>
            <a:endParaRPr lang="pl-PL" sz="3400" dirty="0" smtClean="0"/>
          </a:p>
          <a:p>
            <a:pPr lvl="0">
              <a:buNone/>
            </a:pPr>
            <a:r>
              <a:rPr lang="pl-PL" sz="3400" dirty="0" smtClean="0"/>
              <a:t>- niejasne/nieprecyzyjne zasady, normy (lub ich brak),</a:t>
            </a:r>
          </a:p>
          <a:p>
            <a:pPr lvl="0">
              <a:buNone/>
            </a:pPr>
            <a:r>
              <a:rPr lang="pl-PL" sz="3400" dirty="0" smtClean="0"/>
              <a:t>- przyzwolenie rodziców, nauczycieli i rówieśników na destrukcyjne zachowania,</a:t>
            </a:r>
          </a:p>
          <a:p>
            <a:pPr lvl="0">
              <a:buNone/>
            </a:pPr>
            <a:r>
              <a:rPr lang="pl-PL" sz="3400" dirty="0" smtClean="0"/>
              <a:t>- brak zaufania uczniów do dorosłych,</a:t>
            </a:r>
          </a:p>
          <a:p>
            <a:pPr lvl="0">
              <a:buNone/>
            </a:pPr>
            <a:r>
              <a:rPr lang="pl-PL" sz="3400" dirty="0" smtClean="0"/>
              <a:t>- ograniczona/zablokowana komunikacja szkoła – dom, dom-szkoła,</a:t>
            </a:r>
          </a:p>
          <a:p>
            <a:pPr lvl="0">
              <a:buNone/>
            </a:pPr>
            <a:r>
              <a:rPr lang="pl-PL" sz="3400" dirty="0" smtClean="0"/>
              <a:t>- wysoki poziom frustracji wśród osób dorosłych, którzy niekiedy sami  przejawiają zachowania agresywne, </a:t>
            </a:r>
          </a:p>
          <a:p>
            <a:pPr lvl="0">
              <a:buNone/>
            </a:pPr>
            <a:r>
              <a:rPr lang="pl-PL" sz="3400" dirty="0" smtClean="0"/>
              <a:t>- obojętność bądź przyzwolenie dorosłych i rówieśników na agresję (bierność świadków), utrzymanie tabu wobec istniejącego problemu,</a:t>
            </a:r>
          </a:p>
          <a:p>
            <a:pPr lvl="0">
              <a:buNone/>
            </a:pPr>
            <a:r>
              <a:rPr lang="pl-PL" sz="3400" dirty="0" smtClean="0"/>
              <a:t>- brak konsekwencji dorosłych wobec agresywnych zachowań.</a:t>
            </a:r>
          </a:p>
          <a:p>
            <a:pPr lvl="0"/>
            <a:endParaRPr lang="pl-PL" sz="3400" dirty="0" smtClean="0"/>
          </a:p>
          <a:p>
            <a:pPr>
              <a:buNone/>
            </a:pPr>
            <a:r>
              <a:rPr lang="pl-PL" sz="3400" dirty="0" smtClean="0"/>
              <a:t> </a:t>
            </a:r>
          </a:p>
          <a:p>
            <a:endParaRPr lang="pl-P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sz="2800" b="1" dirty="0" smtClean="0">
                <a:solidFill>
                  <a:srgbClr val="92D050"/>
                </a:solidFill>
                <a:latin typeface="+mn-lt"/>
              </a:rPr>
              <a:t>ZAPOBIEGANIE ZACHOWANIOM AGRESYWNYM I PRZEMOCOWYM</a:t>
            </a:r>
            <a:br>
              <a:rPr lang="pl-PL" sz="2800" b="1" dirty="0" smtClean="0">
                <a:solidFill>
                  <a:srgbClr val="92D050"/>
                </a:solidFill>
                <a:latin typeface="+mn-lt"/>
              </a:rPr>
            </a:br>
            <a:r>
              <a:rPr lang="pl-PL" sz="2800" b="1" dirty="0" smtClean="0">
                <a:solidFill>
                  <a:srgbClr val="92D050"/>
                </a:solidFill>
                <a:latin typeface="+mn-lt"/>
              </a:rPr>
              <a:t>(jak sobie z nimi radzić)</a:t>
            </a:r>
            <a:endParaRPr lang="pl-PL" sz="2800" b="1" dirty="0">
              <a:solidFill>
                <a:srgbClr val="92D050"/>
              </a:solidFill>
              <a:latin typeface="+mn-lt"/>
            </a:endParaRPr>
          </a:p>
        </p:txBody>
      </p:sp>
      <p:sp>
        <p:nvSpPr>
          <p:cNvPr id="3" name="Symbol zastępczy zawartości 2"/>
          <p:cNvSpPr>
            <a:spLocks noGrp="1"/>
          </p:cNvSpPr>
          <p:nvPr>
            <p:ph idx="1"/>
          </p:nvPr>
        </p:nvSpPr>
        <p:spPr/>
        <p:txBody>
          <a:bodyPr>
            <a:normAutofit fontScale="92500" lnSpcReduction="10000"/>
          </a:bodyPr>
          <a:lstStyle/>
          <a:p>
            <a:r>
              <a:rPr lang="pl-PL" dirty="0" smtClean="0"/>
              <a:t>Przede wszystkim warto zastanowić się nad przyczyną takiego zachowania. Najczęściej agresja młodego człowieka skierowana jest przeciwko rówieśnikom bądź rodzicom. Często jej powodem jest </a:t>
            </a:r>
            <a:r>
              <a:rPr lang="pl-PL" u="sng" dirty="0" smtClean="0"/>
              <a:t>chęć zwrócenia na siebie uwagi</a:t>
            </a:r>
            <a:r>
              <a:rPr lang="pl-PL" dirty="0" smtClean="0"/>
              <a:t>. </a:t>
            </a:r>
          </a:p>
          <a:p>
            <a:r>
              <a:rPr lang="pl-PL" dirty="0" smtClean="0"/>
              <a:t>Dlatego też nie należy ignorować zachowania agresywnego u dziecka, lecz na nie reagować. Warto porozmawiać z dzieckiem o jego zachowaniu, dać mu  uwagę, wspólnie spędzony czas.</a:t>
            </a:r>
          </a:p>
          <a:p>
            <a:pPr>
              <a:buNone/>
            </a:pPr>
            <a:endParaRPr lang="pl-PL" dirty="0" smtClean="0"/>
          </a:p>
          <a:p>
            <a:pPr>
              <a:buNone/>
            </a:pPr>
            <a:endParaRPr lang="pl-P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91264" cy="5721499"/>
          </a:xfrm>
        </p:spPr>
        <p:txBody>
          <a:bodyPr>
            <a:normAutofit fontScale="92500" lnSpcReduction="20000"/>
          </a:bodyPr>
          <a:lstStyle/>
          <a:p>
            <a:endParaRPr lang="pl-PL" dirty="0" smtClean="0"/>
          </a:p>
          <a:p>
            <a:r>
              <a:rPr lang="pl-PL" dirty="0" smtClean="0"/>
              <a:t>Należy też zastanowić się nad tym: jakie korzyści odnosi dziecko z  takiego zachowania, bo jeśli odnosi, to nie będzie chciało go tak łatwo zmienić. </a:t>
            </a:r>
          </a:p>
          <a:p>
            <a:r>
              <a:rPr lang="pl-PL" dirty="0" smtClean="0"/>
              <a:t>Warto odpowiedzieć sobie na pytanie: czy nie naśladuje kogoś, np. z najbliższego otoczenia, bądź jakąś postać z gier komputerowych itp.</a:t>
            </a:r>
          </a:p>
          <a:p>
            <a:r>
              <a:rPr lang="pl-PL" dirty="0" smtClean="0"/>
              <a:t>Ważna jest cierpliwość i konsekwencja ze strony dorosłego. Żeby zachowanie dziecka uległo poprawie potrzebny jest czas i systematyczność działań.</a:t>
            </a:r>
          </a:p>
          <a:p>
            <a:r>
              <a:rPr lang="pl-PL" dirty="0" smtClean="0"/>
              <a:t>Postępuj według zasady: </a:t>
            </a:r>
          </a:p>
          <a:p>
            <a:pPr>
              <a:buNone/>
            </a:pPr>
            <a:r>
              <a:rPr lang="pl-PL" dirty="0" smtClean="0"/>
              <a:t>                        „KOCHAM I WYMAGAM”.</a:t>
            </a:r>
          </a:p>
          <a:p>
            <a:endParaRPr lang="pl-PL" dirty="0" smtClean="0"/>
          </a:p>
          <a:p>
            <a:endParaRPr lang="pl-PL"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7859216" cy="6048672"/>
          </a:xfrm>
        </p:spPr>
        <p:txBody>
          <a:bodyPr>
            <a:normAutofit fontScale="92500"/>
          </a:bodyPr>
          <a:lstStyle/>
          <a:p>
            <a:endParaRPr lang="pl-PL" dirty="0" smtClean="0"/>
          </a:p>
          <a:p>
            <a:r>
              <a:rPr lang="pl-PL" dirty="0" smtClean="0"/>
              <a:t>Ważne są relacje panujące w rodzinie, panujące w niej normy i zasady.</a:t>
            </a:r>
          </a:p>
          <a:p>
            <a:r>
              <a:rPr lang="pl-PL" dirty="0" smtClean="0"/>
              <a:t>Nie należy liczyć od razu na całkowite wyeliminowanie agresywnego zachowania, lecz zauważać coraz dłuższe momenty, gdy dziecko zachowuje się poprawnie (najczęściej reagujemy, gdy zachowuje się źle, a nie zwracamy uwagi, gdy jest dobrze). </a:t>
            </a:r>
          </a:p>
          <a:p>
            <a:pPr>
              <a:buNone/>
            </a:pPr>
            <a:r>
              <a:rPr lang="pl-PL" dirty="0" smtClean="0"/>
              <a:t>	Wtedy też je chwalić i doceniać, a nawet nagradzać pozytywne zachowania, np. u młodszych dzieci sprawdza się system żetonowy- naklejki za dobre zachowanie.</a:t>
            </a:r>
            <a:endParaRPr lang="pl-P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7715200" cy="5649491"/>
          </a:xfrm>
        </p:spPr>
        <p:txBody>
          <a:bodyPr>
            <a:normAutofit fontScale="92500" lnSpcReduction="10000"/>
          </a:bodyPr>
          <a:lstStyle/>
          <a:p>
            <a:r>
              <a:rPr lang="pl-PL" dirty="0" smtClean="0"/>
              <a:t>Dzieci potrzebują zrozumienia, bezpieczeństwa, pomocy w wyrażaniu uczuć. Pomocne w tym mogą być między innymi różnego rodzaju gry i zabawy przeciwko agresji.</a:t>
            </a:r>
          </a:p>
          <a:p>
            <a:r>
              <a:rPr lang="pl-PL" dirty="0" smtClean="0"/>
              <a:t>Złość jest wierzchołkiem góry lodowej, pod którym skrywają się prawdziwe emocje, jak: wstyd, lęk, obawa przed odrzuceniem itp.</a:t>
            </a:r>
          </a:p>
          <a:p>
            <a:r>
              <a:rPr lang="pl-PL" dirty="0" smtClean="0"/>
              <a:t>Z dzieckiem o emocjach łatwiej jest rozmawiać na przykładzie innej osoby        (w sposób pośredni), dlatego też warto skorzystać z bajek terapeutycznych (bajkoterapia), edukacyjnych.</a:t>
            </a:r>
          </a:p>
          <a:p>
            <a:endParaRPr lang="pl-PL" dirty="0" smtClean="0"/>
          </a:p>
          <a:p>
            <a:endParaRPr lang="pl-P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20688"/>
            <a:ext cx="7859216" cy="5505475"/>
          </a:xfrm>
        </p:spPr>
        <p:txBody>
          <a:bodyPr>
            <a:normAutofit/>
          </a:bodyPr>
          <a:lstStyle/>
          <a:p>
            <a:r>
              <a:rPr lang="pl-PL" sz="2800" dirty="0" smtClean="0"/>
              <a:t>Bardzo istotną rolę odgrywa postawa rodzica. Nie wystarczy dziecku mówić, co i jak powinno robić, ale swoim zachowaniem dawać przykład, np. dorosły, który mówi, aby dziecko nie biło, a sam </a:t>
            </a:r>
            <a:r>
              <a:rPr lang="pl-PL" sz="2800" dirty="0" smtClean="0"/>
              <a:t>podnosi </a:t>
            </a:r>
            <a:r>
              <a:rPr lang="pl-PL" sz="2800" dirty="0" smtClean="0"/>
              <a:t>rękę.</a:t>
            </a:r>
          </a:p>
          <a:p>
            <a:r>
              <a:rPr lang="pl-PL" sz="2800" dirty="0" smtClean="0"/>
              <a:t>Dzieci stosują też mechanizm polegający na tym, iż przeczuwając zagrożenie ze strony drugiej osoby, chcąc ją ubiec same atakują, zgodnie z powiedzeniem, „że najlepszą obroną jest atak”.</a:t>
            </a:r>
          </a:p>
          <a:p>
            <a:pPr>
              <a:buNone/>
            </a:pPr>
            <a:endParaRPr lang="pl-PL"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92696"/>
            <a:ext cx="7467600" cy="5433467"/>
          </a:xfrm>
        </p:spPr>
        <p:txBody>
          <a:bodyPr/>
          <a:lstStyle/>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60648"/>
            <a:ext cx="7467600" cy="5865515"/>
          </a:xfrm>
        </p:spPr>
        <p:txBody>
          <a:bodyPr>
            <a:normAutofit fontScale="92500" lnSpcReduction="10000"/>
          </a:bodyPr>
          <a:lstStyle/>
          <a:p>
            <a:pPr lvl="0"/>
            <a:r>
              <a:rPr lang="pl-PL" u="sng" dirty="0" smtClean="0"/>
              <a:t>W ujęciu psychologii społecznej</a:t>
            </a:r>
            <a:r>
              <a:rPr lang="pl-PL" dirty="0" smtClean="0"/>
              <a:t>: </a:t>
            </a:r>
            <a:r>
              <a:rPr lang="pl-PL" i="1" dirty="0" smtClean="0"/>
              <a:t>„agresja, czy przemoc interpersonalna to czynności podejmowane intencjonalnie przez ludzi, (np. specyficzne zachowanie się, aranżowanie określonej sytuacji, itp.), stanowiące zagrożenie bądź powodujące szkody w fizycznym, psychicznym i społecznym dobrostanie innych osób, </a:t>
            </a:r>
          </a:p>
          <a:p>
            <a:pPr lvl="0">
              <a:buNone/>
            </a:pPr>
            <a:r>
              <a:rPr lang="pl-PL" i="1" dirty="0" smtClean="0"/>
              <a:t>    tj. wywołujące ból, cierpienie, destrukcję, prowadzące do utraty cenionych wartości”</a:t>
            </a:r>
            <a:r>
              <a:rPr lang="pl-PL" dirty="0" smtClean="0"/>
              <a:t> A. Frączek, P. Struzik, 1986, s. 28.</a:t>
            </a:r>
          </a:p>
          <a:p>
            <a:pPr>
              <a:buNone/>
            </a:pPr>
            <a:endParaRPr lang="pl-PL" dirty="0" smtClean="0"/>
          </a:p>
          <a:p>
            <a:r>
              <a:rPr lang="pl-PL" dirty="0" smtClean="0"/>
              <a:t>Tłumacząc z języka łacińskiego „</a:t>
            </a:r>
            <a:r>
              <a:rPr lang="pl-PL" b="1" i="1" dirty="0" err="1" smtClean="0"/>
              <a:t>agressio</a:t>
            </a:r>
            <a:r>
              <a:rPr lang="pl-PL" i="1" dirty="0" smtClean="0"/>
              <a:t>” </a:t>
            </a:r>
            <a:r>
              <a:rPr lang="pl-PL" dirty="0" smtClean="0"/>
              <a:t>oznacza </a:t>
            </a:r>
            <a:r>
              <a:rPr lang="pl-PL" b="1" dirty="0" smtClean="0"/>
              <a:t>napaść.</a:t>
            </a:r>
            <a:r>
              <a:rPr lang="pl-PL" dirty="0" smtClean="0"/>
              <a:t> </a:t>
            </a:r>
          </a:p>
          <a:p>
            <a:endParaRPr lang="pl-PL" dirty="0" smtClean="0"/>
          </a:p>
          <a:p>
            <a:pPr>
              <a:buNone/>
            </a:pPr>
            <a:endParaRPr lang="pl-PL" dirty="0" smtClean="0"/>
          </a:p>
          <a:p>
            <a:pPr>
              <a:buNone/>
            </a:pPr>
            <a:endParaRPr lang="pl-PL" dirty="0" smtClean="0"/>
          </a:p>
          <a:p>
            <a:pPr>
              <a:buNone/>
            </a:pPr>
            <a:endParaRPr lang="pl-PL"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7787208" cy="5649491"/>
          </a:xfrm>
        </p:spPr>
        <p:txBody>
          <a:bodyPr/>
          <a:lstStyle/>
          <a:p>
            <a:r>
              <a:rPr lang="pl-PL" dirty="0" smtClean="0"/>
              <a:t>To co następuje bezpośrednio po zachowaniu, utrwala, bądź powoduje zaniechanie konkretnego działania. </a:t>
            </a:r>
          </a:p>
          <a:p>
            <a:r>
              <a:rPr lang="pl-PL" dirty="0" smtClean="0"/>
              <a:t>Jest to tak zwany mechanizm wzmacniania lub wygaszania zachowania. Dotyczy zarówno tego odpowiedniego, jak i tego niewłaściwego.</a:t>
            </a:r>
          </a:p>
          <a:p>
            <a:r>
              <a:rPr lang="pl-PL" dirty="0" smtClean="0"/>
              <a:t>Każde dziecko ma dobre strony:</a:t>
            </a:r>
          </a:p>
          <a:p>
            <a:pPr>
              <a:buNone/>
            </a:pPr>
            <a:r>
              <a:rPr lang="pl-PL" dirty="0" smtClean="0"/>
              <a:t>                 ZNAJDŹ JE !!!</a:t>
            </a:r>
          </a:p>
          <a:p>
            <a:pPr>
              <a:buNone/>
            </a:pPr>
            <a:endParaRPr lang="pl-PL" dirty="0" smtClean="0"/>
          </a:p>
          <a:p>
            <a:endParaRPr lang="pl-PL" dirty="0" smtClean="0"/>
          </a:p>
          <a:p>
            <a:endParaRPr lang="pl-P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332656"/>
            <a:ext cx="7787208" cy="6336704"/>
          </a:xfrm>
        </p:spPr>
        <p:txBody>
          <a:bodyPr>
            <a:normAutofit fontScale="77500" lnSpcReduction="20000"/>
          </a:bodyPr>
          <a:lstStyle/>
          <a:p>
            <a:pPr algn="ctr">
              <a:buNone/>
            </a:pPr>
            <a:r>
              <a:rPr lang="pl-PL" b="1" dirty="0" smtClean="0"/>
              <a:t>WARTO POLECIĆ:</a:t>
            </a:r>
          </a:p>
          <a:p>
            <a:pPr marL="550926" indent="-514350">
              <a:buAutoNum type="arabicParenR"/>
            </a:pPr>
            <a:r>
              <a:rPr lang="pl-PL" dirty="0" smtClean="0"/>
              <a:t>LITERATURA:</a:t>
            </a:r>
          </a:p>
          <a:p>
            <a:pPr marL="550926" indent="-514350">
              <a:buNone/>
            </a:pPr>
            <a:endParaRPr lang="pl-PL" dirty="0" smtClean="0"/>
          </a:p>
          <a:p>
            <a:pPr marL="550926" indent="-514350">
              <a:buFont typeface="Wingdings" pitchFamily="2" charset="2"/>
              <a:buChar char="v"/>
            </a:pPr>
            <a:r>
              <a:rPr lang="pl-PL" dirty="0" smtClean="0"/>
              <a:t>Seria książek autorstwa Adele Faber, </a:t>
            </a:r>
            <a:r>
              <a:rPr lang="pl-PL" dirty="0" err="1" smtClean="0"/>
              <a:t>Elaine</a:t>
            </a:r>
            <a:r>
              <a:rPr lang="pl-PL" dirty="0" smtClean="0"/>
              <a:t> </a:t>
            </a:r>
            <a:r>
              <a:rPr lang="pl-PL" dirty="0" err="1" smtClean="0"/>
              <a:t>Mazlish</a:t>
            </a:r>
            <a:r>
              <a:rPr lang="pl-PL" dirty="0" smtClean="0"/>
              <a:t>, między innymi:</a:t>
            </a:r>
          </a:p>
          <a:p>
            <a:pPr marL="550926" indent="-514350">
              <a:buFontTx/>
              <a:buChar char="-"/>
            </a:pPr>
            <a:r>
              <a:rPr lang="pl-PL" dirty="0" smtClean="0"/>
              <a:t>- „Jak mówić, żeby dzieci nas słuchały. Jak słuchać, żeby dzieci do nas mówiły”,</a:t>
            </a:r>
          </a:p>
          <a:p>
            <a:pPr marL="550926" indent="-514350">
              <a:buFontTx/>
              <a:buChar char="-"/>
            </a:pPr>
            <a:r>
              <a:rPr lang="pl-PL" dirty="0" smtClean="0"/>
              <a:t>- „Jak mówić do nastolatków, żeby nas słuchały. Jak słuchać, żeby z nami rozmawiały”,</a:t>
            </a:r>
          </a:p>
          <a:p>
            <a:pPr marL="550926" indent="-514350">
              <a:buFontTx/>
              <a:buChar char="-"/>
            </a:pPr>
            <a:r>
              <a:rPr lang="pl-PL" dirty="0" smtClean="0"/>
              <a:t> - „Jak mówić, żeby dzieci się uczyły i w domu i w szkole”,</a:t>
            </a:r>
          </a:p>
          <a:p>
            <a:pPr marL="550926" indent="-514350">
              <a:buFontTx/>
              <a:buChar char="-"/>
            </a:pPr>
            <a:r>
              <a:rPr lang="pl-PL" dirty="0" smtClean="0"/>
              <a:t>- „Jak być rodzicem, jakim zawsze chciałeś być”,</a:t>
            </a:r>
          </a:p>
          <a:p>
            <a:pPr marL="550926" indent="-514350">
              <a:buFontTx/>
              <a:buChar char="-"/>
            </a:pPr>
            <a:r>
              <a:rPr lang="pl-PL" dirty="0" smtClean="0"/>
              <a:t>- „Rodzeństwo bez rywalizacji”,</a:t>
            </a:r>
          </a:p>
          <a:p>
            <a:pPr marL="550926" indent="-514350">
              <a:buFont typeface="Wingdings" pitchFamily="2" charset="2"/>
              <a:buChar char="v"/>
            </a:pPr>
            <a:r>
              <a:rPr lang="pl-PL" dirty="0" smtClean="0"/>
              <a:t>Pisula Agnieszka, Kołakowski Artur, „Sposób na trudne dziecko”, </a:t>
            </a:r>
          </a:p>
          <a:p>
            <a:pPr marL="550926" indent="-514350">
              <a:buFont typeface="Wingdings" pitchFamily="2" charset="2"/>
              <a:buChar char="v"/>
            </a:pPr>
            <a:r>
              <a:rPr lang="pl-PL" dirty="0" smtClean="0"/>
              <a:t>Herbert Martin, „Co wolno dziecku? Rozsądne ustalanie granic”,</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7787208" cy="5904656"/>
          </a:xfrm>
        </p:spPr>
        <p:txBody>
          <a:bodyPr>
            <a:normAutofit fontScale="92500"/>
          </a:bodyPr>
          <a:lstStyle/>
          <a:p>
            <a:pPr>
              <a:buFont typeface="Wingdings" pitchFamily="2" charset="2"/>
              <a:buChar char="v"/>
            </a:pPr>
            <a:r>
              <a:rPr lang="pl-PL" sz="2400" dirty="0" smtClean="0"/>
              <a:t>Thomas Gordon, „Wychowanie bez porażek”, „Wychowanie bez porażek w praktyce”, „Wychowanie bez porażek w szkole”,</a:t>
            </a:r>
          </a:p>
          <a:p>
            <a:pPr marL="550926" indent="-514350">
              <a:buFont typeface="Wingdings" pitchFamily="2" charset="2"/>
              <a:buChar char="v"/>
            </a:pPr>
            <a:r>
              <a:rPr lang="pl-PL" sz="2400" dirty="0" smtClean="0"/>
              <a:t>MacKenzie Robert, „Kiedy pozwolić? Kiedy zabronić?</a:t>
            </a:r>
          </a:p>
          <a:p>
            <a:pPr marL="550926" indent="-514350">
              <a:buFont typeface="Wingdings" pitchFamily="2" charset="2"/>
              <a:buChar char="v"/>
            </a:pPr>
            <a:r>
              <a:rPr lang="pl-PL" sz="2400" dirty="0" smtClean="0"/>
              <a:t>Maria </a:t>
            </a:r>
            <a:r>
              <a:rPr lang="pl-PL" sz="2400" dirty="0" err="1" smtClean="0"/>
              <a:t>Molicka</a:t>
            </a:r>
            <a:r>
              <a:rPr lang="pl-PL" sz="2400" dirty="0" smtClean="0"/>
              <a:t>, „Bajki terapeutyczne”, </a:t>
            </a:r>
            <a:r>
              <a:rPr lang="pl-PL" sz="2400" dirty="0" err="1" smtClean="0"/>
              <a:t>cz.I</a:t>
            </a:r>
            <a:r>
              <a:rPr lang="pl-PL" sz="2400" dirty="0" smtClean="0"/>
              <a:t> i </a:t>
            </a:r>
            <a:r>
              <a:rPr lang="pl-PL" sz="2400" dirty="0" err="1" smtClean="0"/>
              <a:t>cz.II</a:t>
            </a:r>
            <a:r>
              <a:rPr lang="pl-PL" sz="2400" dirty="0" smtClean="0"/>
              <a:t>,</a:t>
            </a:r>
          </a:p>
          <a:p>
            <a:pPr marL="550926" indent="-514350">
              <a:buFont typeface="Wingdings" pitchFamily="2" charset="2"/>
              <a:buChar char="v"/>
            </a:pPr>
            <a:r>
              <a:rPr lang="pl-PL" sz="2400" dirty="0" smtClean="0"/>
              <a:t>Sylwia Krajewska, „Opowiedz mi, co u ciebie”,</a:t>
            </a:r>
          </a:p>
          <a:p>
            <a:pPr marL="550926" indent="-514350">
              <a:buFont typeface="Wingdings" pitchFamily="2" charset="2"/>
              <a:buChar char="v"/>
            </a:pPr>
            <a:r>
              <a:rPr lang="pl-PL" sz="2400" dirty="0" err="1" smtClean="0"/>
              <a:t>Jirina</a:t>
            </a:r>
            <a:r>
              <a:rPr lang="pl-PL" sz="2400" dirty="0" smtClean="0"/>
              <a:t> </a:t>
            </a:r>
            <a:r>
              <a:rPr lang="pl-PL" sz="2400" dirty="0" err="1" smtClean="0"/>
              <a:t>Prekop</a:t>
            </a:r>
            <a:r>
              <a:rPr lang="pl-PL" sz="2400" dirty="0" smtClean="0"/>
              <a:t>, „O miłości, która daje wsparcie czyli jak kochać dziecko”, </a:t>
            </a:r>
          </a:p>
          <a:p>
            <a:pPr marL="550926" indent="-514350">
              <a:buFont typeface="Wingdings" pitchFamily="2" charset="2"/>
              <a:buChar char="v"/>
            </a:pPr>
            <a:r>
              <a:rPr lang="pl-PL" sz="2400" dirty="0" smtClean="0"/>
              <a:t>Martin Herbert, „Krnąbrne zachowanie. Jak sobie z nim poradzić”,</a:t>
            </a:r>
          </a:p>
          <a:p>
            <a:pPr marL="550926" indent="-514350">
              <a:buFont typeface="Wingdings" pitchFamily="2" charset="2"/>
              <a:buChar char="v"/>
            </a:pPr>
            <a:r>
              <a:rPr lang="pl-PL" sz="2400" dirty="0" smtClean="0"/>
              <a:t>Kevin </a:t>
            </a:r>
            <a:r>
              <a:rPr lang="pl-PL" sz="2400" dirty="0" err="1" smtClean="0"/>
              <a:t>Steede</a:t>
            </a:r>
            <a:r>
              <a:rPr lang="pl-PL" sz="2400" dirty="0" smtClean="0"/>
              <a:t>, „10 błędów popełnianych przez dobrych rodziców”,</a:t>
            </a:r>
          </a:p>
          <a:p>
            <a:pPr marL="550926" indent="-514350">
              <a:buFont typeface="Wingdings" pitchFamily="2" charset="2"/>
              <a:buChar char="v"/>
            </a:pPr>
            <a:r>
              <a:rPr lang="pl-PL" sz="2400" dirty="0" smtClean="0"/>
              <a:t>Aleksandra Karasowska, „Jak wychowywać i uczyć dzieci z zaburzeniami zachowania”,</a:t>
            </a:r>
          </a:p>
          <a:p>
            <a:pPr marL="550926" indent="-514350">
              <a:buNone/>
            </a:pPr>
            <a:r>
              <a:rPr lang="pl-PL" sz="2400" dirty="0" smtClean="0"/>
              <a:t>2) Warsztaty dla rodziców: „Szkoła dla rodziców”.</a:t>
            </a:r>
          </a:p>
          <a:p>
            <a:pPr marL="550926" indent="-514350">
              <a:buFont typeface="Wingdings" pitchFamily="2" charset="2"/>
              <a:buChar char="v"/>
            </a:pPr>
            <a:endParaRPr lang="pl-PL" sz="2400" dirty="0" smtClean="0"/>
          </a:p>
          <a:p>
            <a:pPr marL="550926" indent="-514350">
              <a:buFont typeface="Wingdings" pitchFamily="2" charset="2"/>
              <a:buChar char="v"/>
            </a:pPr>
            <a:endParaRPr lang="pl-PL" sz="2400" dirty="0" smtClean="0"/>
          </a:p>
          <a:p>
            <a:pPr marL="550926" indent="-514350">
              <a:buFont typeface="Wingdings" pitchFamily="2" charset="2"/>
              <a:buChar char="v"/>
            </a:pPr>
            <a:endParaRPr lang="pl-PL" dirty="0" smtClean="0"/>
          </a:p>
          <a:p>
            <a:pPr>
              <a:buFont typeface="Wingdings" pitchFamily="2" charset="2"/>
              <a:buChar char="v"/>
            </a:pPr>
            <a:endParaRPr lang="pl-PL" dirty="0" smtClean="0"/>
          </a:p>
          <a:p>
            <a:pPr>
              <a:buFont typeface="Wingdings" pitchFamily="2" charset="2"/>
              <a:buChar char="v"/>
            </a:pPr>
            <a:endParaRPr lang="pl-PL" dirty="0" smtClean="0"/>
          </a:p>
          <a:p>
            <a:endParaRPr lang="pl-PL" dirty="0" smtClean="0"/>
          </a:p>
          <a:p>
            <a:endParaRPr lang="pl-PL"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20688"/>
            <a:ext cx="8003232" cy="5505475"/>
          </a:xfrm>
        </p:spPr>
        <p:txBody>
          <a:bodyPr>
            <a:normAutofit fontScale="85000" lnSpcReduction="20000"/>
          </a:bodyPr>
          <a:lstStyle/>
          <a:p>
            <a:pPr marL="550926" indent="-514350">
              <a:buNone/>
            </a:pPr>
            <a:r>
              <a:rPr lang="pl-PL" dirty="0" smtClean="0"/>
              <a:t>2) STRONY INTERNETOWE</a:t>
            </a:r>
          </a:p>
          <a:p>
            <a:pPr marL="550926" indent="-514350">
              <a:buFontTx/>
              <a:buChar char="-"/>
            </a:pPr>
            <a:r>
              <a:rPr lang="pl-PL" sz="3200" dirty="0" err="1" smtClean="0">
                <a:hlinkClick r:id="rId2"/>
              </a:rPr>
              <a:t>www.dzieckowsieci.pl</a:t>
            </a:r>
            <a:r>
              <a:rPr lang="pl-PL" sz="3200" dirty="0" smtClean="0"/>
              <a:t>,</a:t>
            </a:r>
          </a:p>
          <a:p>
            <a:pPr marL="550926" indent="-514350">
              <a:buFontTx/>
              <a:buChar char="-"/>
            </a:pPr>
            <a:r>
              <a:rPr lang="pl-PL" sz="3200" dirty="0" err="1" smtClean="0">
                <a:hlinkClick r:id="rId3"/>
              </a:rPr>
              <a:t>www.saferinternet.pl</a:t>
            </a:r>
            <a:r>
              <a:rPr lang="pl-PL" sz="3200" dirty="0" smtClean="0"/>
              <a:t>,</a:t>
            </a:r>
          </a:p>
          <a:p>
            <a:pPr marL="550926" indent="-514350">
              <a:buFontTx/>
              <a:buChar char="-"/>
            </a:pPr>
            <a:r>
              <a:rPr lang="pl-PL" sz="3200" dirty="0" err="1" smtClean="0">
                <a:hlinkClick r:id="rId4"/>
              </a:rPr>
              <a:t>www.sieciaki.pl</a:t>
            </a:r>
            <a:r>
              <a:rPr lang="pl-PL" sz="3200" dirty="0" smtClean="0"/>
              <a:t>,</a:t>
            </a:r>
          </a:p>
          <a:p>
            <a:pPr marL="550926" indent="-514350">
              <a:buFontTx/>
              <a:buChar char="-"/>
            </a:pPr>
            <a:r>
              <a:rPr lang="pl-PL" sz="3200" dirty="0" err="1" smtClean="0">
                <a:hlinkClick r:id="rId5"/>
              </a:rPr>
              <a:t>www.cyberprzemoc.pl</a:t>
            </a:r>
            <a:r>
              <a:rPr lang="pl-PL" sz="3200" dirty="0" smtClean="0"/>
              <a:t>,</a:t>
            </a:r>
          </a:p>
          <a:p>
            <a:pPr marL="550926" indent="-514350">
              <a:buFontTx/>
              <a:buChar char="-"/>
            </a:pPr>
            <a:r>
              <a:rPr lang="pl-PL" sz="3200" dirty="0" err="1" smtClean="0">
                <a:hlinkClick r:id="rId6"/>
              </a:rPr>
              <a:t>www.helpline.org.pl</a:t>
            </a:r>
            <a:r>
              <a:rPr lang="pl-PL" sz="3200" dirty="0" smtClean="0"/>
              <a:t>,</a:t>
            </a:r>
          </a:p>
          <a:p>
            <a:pPr marL="550926" indent="-514350">
              <a:buFontTx/>
              <a:buChar char="-"/>
            </a:pPr>
            <a:r>
              <a:rPr lang="pl-PL" sz="3200" dirty="0" err="1" smtClean="0">
                <a:hlinkClick r:id="rId7"/>
              </a:rPr>
              <a:t>www.dyzurnet.pl</a:t>
            </a:r>
            <a:r>
              <a:rPr lang="pl-PL" sz="3200" dirty="0" smtClean="0"/>
              <a:t>,</a:t>
            </a:r>
          </a:p>
          <a:p>
            <a:pPr marL="550926" indent="-514350">
              <a:buFontTx/>
              <a:buChar char="-"/>
            </a:pPr>
            <a:r>
              <a:rPr lang="pl-PL" sz="3200" dirty="0" err="1" smtClean="0">
                <a:hlinkClick r:id="rId8"/>
              </a:rPr>
              <a:t>www.cyberbullying.org</a:t>
            </a:r>
            <a:r>
              <a:rPr lang="pl-PL" sz="3200" dirty="0" smtClean="0"/>
              <a:t> – strona w j. angielskim,</a:t>
            </a:r>
          </a:p>
          <a:p>
            <a:pPr marL="550926" indent="-514350">
              <a:buFontTx/>
              <a:buChar char="-"/>
            </a:pPr>
            <a:r>
              <a:rPr lang="pl-PL" sz="3200" dirty="0" err="1" smtClean="0">
                <a:hlinkClick r:id="rId9"/>
              </a:rPr>
              <a:t>www.stopcyberbullying.org</a:t>
            </a:r>
            <a:r>
              <a:rPr lang="pl-PL" sz="3200" dirty="0" smtClean="0"/>
              <a:t>. – amerykańska strona opisująca problemy przemocy rówieśniczej w sieci, cyberprzemocy.</a:t>
            </a:r>
          </a:p>
          <a:p>
            <a:pPr marL="550926" indent="-514350">
              <a:buFontTx/>
              <a:buChar char="-"/>
            </a:pPr>
            <a:r>
              <a:rPr lang="pl-PL" sz="3200" dirty="0" err="1" smtClean="0">
                <a:hlinkClick r:id="rId10"/>
              </a:rPr>
              <a:t>www.fdds.pl</a:t>
            </a:r>
            <a:r>
              <a:rPr lang="pl-PL" sz="3200" dirty="0" smtClean="0"/>
              <a:t> (fundacja dajemy dzieciom szanse).</a:t>
            </a:r>
          </a:p>
          <a:p>
            <a:endParaRPr lang="pl-PL"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340768"/>
            <a:ext cx="7931224" cy="4785395"/>
          </a:xfrm>
        </p:spPr>
        <p:txBody>
          <a:bodyPr/>
          <a:lstStyle/>
          <a:p>
            <a:pPr algn="ctr">
              <a:buNone/>
            </a:pPr>
            <a:r>
              <a:rPr lang="pl-PL" sz="6000" dirty="0" smtClean="0">
                <a:solidFill>
                  <a:srgbClr val="00B050"/>
                </a:solidFill>
                <a:latin typeface="Algerian" pitchFamily="82" charset="0"/>
              </a:rPr>
              <a:t>DZIĘKUJĘ </a:t>
            </a:r>
          </a:p>
          <a:p>
            <a:pPr algn="ctr">
              <a:buNone/>
            </a:pPr>
            <a:r>
              <a:rPr lang="pl-PL" sz="6000" dirty="0" smtClean="0">
                <a:solidFill>
                  <a:srgbClr val="00B050"/>
                </a:solidFill>
                <a:latin typeface="Algerian" pitchFamily="82" charset="0"/>
              </a:rPr>
              <a:t>ZA UWAGĘ</a:t>
            </a:r>
          </a:p>
          <a:p>
            <a:pPr algn="ctr">
              <a:buNone/>
            </a:pPr>
            <a:endParaRPr lang="pl-PL" dirty="0" smtClean="0">
              <a:latin typeface="Algerian" pitchFamily="82" charset="0"/>
            </a:endParaRPr>
          </a:p>
          <a:p>
            <a:pPr algn="ctr">
              <a:buNone/>
            </a:pPr>
            <a:endParaRPr lang="pl-PL" dirty="0" smtClean="0">
              <a:latin typeface="Algerian" pitchFamily="82" charset="0"/>
            </a:endParaRPr>
          </a:p>
          <a:p>
            <a:pPr algn="ctr">
              <a:buNone/>
            </a:pPr>
            <a:r>
              <a:rPr lang="pl-PL" sz="4000" dirty="0" smtClean="0">
                <a:solidFill>
                  <a:srgbClr val="FF0066"/>
                </a:solidFill>
                <a:latin typeface="Algerian" pitchFamily="82" charset="0"/>
              </a:rPr>
              <a:t> EWA BUGAJ – ZALEWSKA</a:t>
            </a:r>
          </a:p>
          <a:p>
            <a:pPr algn="ctr">
              <a:buNone/>
            </a:pPr>
            <a:r>
              <a:rPr lang="pl-PL" dirty="0" smtClean="0">
                <a:solidFill>
                  <a:srgbClr val="FF0066"/>
                </a:solidFill>
                <a:latin typeface="Algerian" pitchFamily="82" charset="0"/>
              </a:rPr>
              <a:t>(psycholog)</a:t>
            </a:r>
            <a:endParaRPr lang="pl-PL" dirty="0">
              <a:solidFill>
                <a:srgbClr val="FF0066"/>
              </a:solidFill>
              <a:latin typeface="Algerian" pitchFamily="8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67600" cy="994122"/>
          </a:xfrm>
        </p:spPr>
        <p:txBody>
          <a:bodyPr/>
          <a:lstStyle/>
          <a:p>
            <a:r>
              <a:rPr lang="pl-PL" dirty="0" smtClean="0">
                <a:latin typeface="Algerian" pitchFamily="82" charset="0"/>
              </a:rPr>
              <a:t>AGRESJA A PRZEMOC</a:t>
            </a:r>
            <a:endParaRPr lang="pl-PL" dirty="0">
              <a:latin typeface="Algerian" pitchFamily="82" charset="0"/>
            </a:endParaRPr>
          </a:p>
        </p:txBody>
      </p:sp>
      <p:sp>
        <p:nvSpPr>
          <p:cNvPr id="3" name="Symbol zastępczy zawartości 2"/>
          <p:cNvSpPr>
            <a:spLocks noGrp="1"/>
          </p:cNvSpPr>
          <p:nvPr>
            <p:ph idx="1"/>
          </p:nvPr>
        </p:nvSpPr>
        <p:spPr>
          <a:xfrm>
            <a:off x="323528" y="1412776"/>
            <a:ext cx="8280920" cy="5328592"/>
          </a:xfrm>
        </p:spPr>
        <p:txBody>
          <a:bodyPr>
            <a:normAutofit fontScale="92500" lnSpcReduction="10000"/>
          </a:bodyPr>
          <a:lstStyle/>
          <a:p>
            <a:r>
              <a:rPr lang="pl-PL" dirty="0" smtClean="0"/>
              <a:t>Charakterystyczna dla </a:t>
            </a:r>
            <a:r>
              <a:rPr lang="pl-PL" b="1" dirty="0" smtClean="0"/>
              <a:t>zachowań agresywnych </a:t>
            </a:r>
            <a:r>
              <a:rPr lang="pl-PL" dirty="0" smtClean="0"/>
              <a:t>jest występująca pomiędzy osobami </a:t>
            </a:r>
            <a:r>
              <a:rPr lang="pl-PL" b="1" u="sng" dirty="0" smtClean="0"/>
              <a:t>równowaga</a:t>
            </a:r>
            <a:r>
              <a:rPr lang="pl-PL" dirty="0" smtClean="0"/>
              <a:t> w sile psychicznej lub fizycznej. Mówiąc o równowadze chodzi zarówno o zachowania agresywne, jak </a:t>
            </a:r>
          </a:p>
          <a:p>
            <a:pPr>
              <a:buNone/>
            </a:pPr>
            <a:r>
              <a:rPr lang="pl-PL" dirty="0" smtClean="0"/>
              <a:t>    i możliwość obrony. </a:t>
            </a:r>
          </a:p>
          <a:p>
            <a:r>
              <a:rPr lang="pl-PL" dirty="0" smtClean="0"/>
              <a:t>Warto odróżnić </a:t>
            </a:r>
            <a:r>
              <a:rPr lang="pl-PL" b="1" dirty="0" smtClean="0">
                <a:solidFill>
                  <a:srgbClr val="00B0F0"/>
                </a:solidFill>
              </a:rPr>
              <a:t>agresję</a:t>
            </a:r>
            <a:r>
              <a:rPr lang="pl-PL" dirty="0" smtClean="0"/>
              <a:t> od </a:t>
            </a:r>
            <a:r>
              <a:rPr lang="pl-PL" b="1" dirty="0" smtClean="0">
                <a:solidFill>
                  <a:srgbClr val="00B0F0"/>
                </a:solidFill>
              </a:rPr>
              <a:t>przemocy</a:t>
            </a:r>
            <a:r>
              <a:rPr lang="pl-PL" dirty="0" smtClean="0">
                <a:solidFill>
                  <a:srgbClr val="00B0F0"/>
                </a:solidFill>
              </a:rPr>
              <a:t>, </a:t>
            </a:r>
          </a:p>
          <a:p>
            <a:pPr>
              <a:buNone/>
            </a:pPr>
            <a:r>
              <a:rPr lang="pl-PL" dirty="0" smtClean="0"/>
              <a:t>    gdyż </a:t>
            </a:r>
            <a:r>
              <a:rPr lang="pl-PL" b="1" dirty="0" smtClean="0"/>
              <a:t>przemoc</a:t>
            </a:r>
            <a:r>
              <a:rPr lang="pl-PL" dirty="0" smtClean="0"/>
              <a:t> charakteryzuje się </a:t>
            </a:r>
            <a:r>
              <a:rPr lang="pl-PL" b="1" u="sng" dirty="0" smtClean="0"/>
              <a:t>brakiem równowagi w sile fizycznej i psychicznej. </a:t>
            </a:r>
            <a:r>
              <a:rPr lang="pl-PL" dirty="0" smtClean="0"/>
              <a:t>Używana jest przez osobę/grupę silniejszą przeciwko osobie/grupie słabszej pod względem fizycznym, psychicznym, emocjonalnym. </a:t>
            </a:r>
          </a:p>
          <a:p>
            <a:endParaRPr lang="pl-PL"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7467600" cy="5001419"/>
          </a:xfrm>
        </p:spPr>
        <p:txBody>
          <a:bodyPr>
            <a:normAutofit fontScale="92500" lnSpcReduction="10000"/>
          </a:bodyPr>
          <a:lstStyle/>
          <a:p>
            <a:pPr lvl="0"/>
            <a:r>
              <a:rPr lang="pl-PL" b="1" i="1" dirty="0" smtClean="0"/>
              <a:t>Ze względu na formę wyróżniamy </a:t>
            </a:r>
            <a:r>
              <a:rPr lang="pl-PL" b="1" i="1" dirty="0" smtClean="0">
                <a:solidFill>
                  <a:srgbClr val="00B0F0"/>
                </a:solidFill>
              </a:rPr>
              <a:t>agresję</a:t>
            </a:r>
            <a:r>
              <a:rPr lang="pl-PL" dirty="0" smtClean="0"/>
              <a:t>:</a:t>
            </a:r>
          </a:p>
          <a:p>
            <a:pPr>
              <a:buNone/>
            </a:pPr>
            <a:r>
              <a:rPr lang="pl-PL" dirty="0" smtClean="0"/>
              <a:t>- fizyczną lub psychiczną,</a:t>
            </a:r>
          </a:p>
          <a:p>
            <a:pPr>
              <a:buNone/>
            </a:pPr>
            <a:r>
              <a:rPr lang="pl-PL" dirty="0" smtClean="0"/>
              <a:t>- otwartą (jawną) lub ukrytą ( symboliczną, strukturalną),</a:t>
            </a:r>
          </a:p>
          <a:p>
            <a:pPr>
              <a:buNone/>
            </a:pPr>
            <a:r>
              <a:rPr lang="pl-PL" dirty="0" smtClean="0"/>
              <a:t>- cielesną lub werbalną,</a:t>
            </a:r>
          </a:p>
          <a:p>
            <a:pPr>
              <a:buNone/>
            </a:pPr>
            <a:r>
              <a:rPr lang="pl-PL" dirty="0" smtClean="0"/>
              <a:t>- aktywnie wykonywaną lub pasywnie doświadczaną,</a:t>
            </a:r>
          </a:p>
          <a:p>
            <a:pPr>
              <a:buNone/>
            </a:pPr>
            <a:r>
              <a:rPr lang="pl-PL" dirty="0" smtClean="0"/>
              <a:t>- skierowaną na zewnątrz (rodzina, środowisko) lub do środka, do wewnątrz tzw. autoagresja.</a:t>
            </a:r>
          </a:p>
          <a:p>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764704"/>
            <a:ext cx="8147248" cy="5760640"/>
          </a:xfrm>
        </p:spPr>
        <p:txBody>
          <a:bodyPr>
            <a:normAutofit fontScale="85000" lnSpcReduction="20000"/>
          </a:bodyPr>
          <a:lstStyle/>
          <a:p>
            <a:pPr lvl="0"/>
            <a:r>
              <a:rPr lang="pl-PL" b="1" i="1" dirty="0" smtClean="0"/>
              <a:t>Ze względy na stopień instrumentalności </a:t>
            </a:r>
            <a:r>
              <a:rPr lang="pl-PL" dirty="0" smtClean="0"/>
              <a:t>wyróżniamy dwa rodzaje agresji.</a:t>
            </a:r>
          </a:p>
          <a:p>
            <a:r>
              <a:rPr lang="pl-PL" dirty="0" smtClean="0"/>
              <a:t>	</a:t>
            </a:r>
            <a:r>
              <a:rPr lang="pl-PL" b="1" dirty="0" smtClean="0"/>
              <a:t>Agresja wroga</a:t>
            </a:r>
            <a:r>
              <a:rPr lang="pl-PL" dirty="0" smtClean="0"/>
              <a:t> – zwana </a:t>
            </a:r>
            <a:r>
              <a:rPr lang="pl-PL" b="1" dirty="0" smtClean="0"/>
              <a:t>reaktywną</a:t>
            </a:r>
            <a:r>
              <a:rPr lang="pl-PL" dirty="0" smtClean="0"/>
              <a:t>, afektywną, która ma na celu wyrządzenie szkody, krzywdy bądź zranienie drugiej osoby. Nie musi tu występować konkretny powód, a jej efekty są źródłem satysfakcji dla agresora. Mogą tu występować zarówno działania w formie fizycznej (uderzenie, kopnięcie, oplucie), jak i psychicznej (rozsiewanie plotek czy wykluczenie z grupy rówieśników).</a:t>
            </a:r>
          </a:p>
          <a:p>
            <a:r>
              <a:rPr lang="pl-PL" b="1" dirty="0" smtClean="0"/>
              <a:t>     Agresja instrumentalna</a:t>
            </a:r>
            <a:r>
              <a:rPr lang="pl-PL" dirty="0" smtClean="0"/>
              <a:t> – inaczej </a:t>
            </a:r>
            <a:r>
              <a:rPr lang="pl-PL" b="1" dirty="0" smtClean="0"/>
              <a:t>proaktywna </a:t>
            </a:r>
            <a:r>
              <a:rPr lang="pl-PL" dirty="0" smtClean="0"/>
              <a:t>ma na celu uzyskanie czegoś, jakieś korzyści. Przykładem może być zachowanie dziecka, które chcąc się pohuśtać na huśtawce spycha z niej inne dziecko. Dla agresora najważniejszy jest cel, który chce osiągnąć. </a:t>
            </a:r>
          </a:p>
          <a:p>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60648"/>
            <a:ext cx="7931224" cy="6336704"/>
          </a:xfrm>
        </p:spPr>
        <p:txBody>
          <a:bodyPr>
            <a:normAutofit fontScale="92500" lnSpcReduction="10000"/>
          </a:bodyPr>
          <a:lstStyle/>
          <a:p>
            <a:pPr>
              <a:buNone/>
            </a:pPr>
            <a:r>
              <a:rPr lang="pl-PL" dirty="0" smtClean="0"/>
              <a:t>		</a:t>
            </a:r>
          </a:p>
          <a:p>
            <a:pPr algn="ctr">
              <a:buNone/>
            </a:pPr>
            <a:r>
              <a:rPr lang="pl-PL" sz="3500" dirty="0" smtClean="0">
                <a:latin typeface="Algerian" pitchFamily="82" charset="0"/>
              </a:rPr>
              <a:t>AGRESJA WERBALNA</a:t>
            </a:r>
          </a:p>
          <a:p>
            <a:pPr>
              <a:buNone/>
            </a:pPr>
            <a:r>
              <a:rPr lang="pl-PL" sz="3100" dirty="0" smtClean="0"/>
              <a:t>		U dzieci wśród występujących form agresji najczęściej można zaobserwować </a:t>
            </a:r>
            <a:r>
              <a:rPr lang="pl-PL" sz="3100" b="1" u="sng" dirty="0" smtClean="0"/>
              <a:t>agresję werbalną</a:t>
            </a:r>
            <a:r>
              <a:rPr lang="pl-PL" sz="3100" dirty="0" smtClean="0"/>
              <a:t>. Przejawia się ona często pod postacią krzyków, wyśmiewania, obmawiania, przezywania, grożenia, skarżenia, a także odbierania bądź ograniczania danej osobie swobody, na przykład poprzez wykluczanie ją z zabawy. Jest bardzo bolesna dla osoby, która jej doznaje. Dziecko doznaje upokorzenia przed grupą, czuje się odrzucone, co wpływa na całokształt jego funkcjonowania.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0080" y="260648"/>
            <a:ext cx="7467600" cy="1020525"/>
          </a:xfrm>
        </p:spPr>
        <p:txBody>
          <a:bodyPr>
            <a:normAutofit fontScale="90000"/>
          </a:bodyPr>
          <a:lstStyle/>
          <a:p>
            <a:pPr algn="ctr"/>
            <a:r>
              <a:rPr lang="pl-PL" sz="4800" dirty="0" smtClean="0">
                <a:latin typeface="Algerian" pitchFamily="82" charset="0"/>
              </a:rPr>
              <a:t/>
            </a:r>
            <a:br>
              <a:rPr lang="pl-PL" sz="4800" dirty="0" smtClean="0">
                <a:latin typeface="Algerian" pitchFamily="82" charset="0"/>
              </a:rPr>
            </a:br>
            <a:r>
              <a:rPr lang="pl-PL" sz="3600" dirty="0" smtClean="0">
                <a:latin typeface="Algerian" pitchFamily="82" charset="0"/>
              </a:rPr>
              <a:t>AGRESJA WERBALNA</a:t>
            </a:r>
            <a:br>
              <a:rPr lang="pl-PL" sz="3600" dirty="0" smtClean="0">
                <a:latin typeface="Algerian" pitchFamily="82" charset="0"/>
              </a:rPr>
            </a:br>
            <a:endParaRPr lang="pl-PL" sz="3600" dirty="0"/>
          </a:p>
        </p:txBody>
      </p:sp>
      <p:sp>
        <p:nvSpPr>
          <p:cNvPr id="3" name="Symbol zastępczy zawartości 2"/>
          <p:cNvSpPr>
            <a:spLocks noGrp="1"/>
          </p:cNvSpPr>
          <p:nvPr>
            <p:ph idx="1"/>
          </p:nvPr>
        </p:nvSpPr>
        <p:spPr>
          <a:xfrm>
            <a:off x="457200" y="1268760"/>
            <a:ext cx="7467600" cy="4857403"/>
          </a:xfrm>
        </p:spPr>
        <p:txBody>
          <a:bodyPr>
            <a:normAutofit lnSpcReduction="10000"/>
          </a:bodyPr>
          <a:lstStyle/>
          <a:p>
            <a:pPr>
              <a:buNone/>
            </a:pPr>
            <a:r>
              <a:rPr lang="pl-PL" sz="2800" dirty="0" smtClean="0"/>
              <a:t>		Może ono nie być od razu łatwa do rozpoznania, gdyż nie zawsze występuje jawnie, otwarcie, czyli w sposób kierowany. Nie rzuca się ona wtedy tak zdecydowanie w oczy jak agresja skierowana wprost czy agresja fizyczna. Jednak zadaje ból i to dużo bardziej dotkliwy, szczególnie, gdy trwa przez dłuższy czas. Trzeba być wnikliwym obserwatorem wzajemnych relacji dziecięcych, a przede wszystkim należy umiejętnie słuchać tego, co mówią </a:t>
            </a:r>
          </a:p>
          <a:p>
            <a:pPr>
              <a:buNone/>
            </a:pPr>
            <a:r>
              <a:rPr lang="pl-PL" sz="2800" dirty="0" smtClean="0"/>
              <a:t>    i jak porozumiewają się dzieci.</a:t>
            </a:r>
            <a:endParaRPr lang="pl-PL" dirty="0"/>
          </a:p>
        </p:txBody>
      </p:sp>
    </p:spTree>
  </p:cSld>
  <p:clrMapOvr>
    <a:masterClrMapping/>
  </p:clrMapOvr>
</p:sld>
</file>

<file path=ppt/theme/theme1.xml><?xml version="1.0" encoding="utf-8"?>
<a:theme xmlns:a="http://schemas.openxmlformats.org/drawingml/2006/main" name="Techniczny">
  <a:themeElements>
    <a:clrScheme name="Techniczny">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zny">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zny">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573</TotalTime>
  <Words>2904</Words>
  <Application>Microsoft Office PowerPoint</Application>
  <PresentationFormat>Pokaz na ekranie (4:3)</PresentationFormat>
  <Paragraphs>246</Paragraphs>
  <Slides>44</Slides>
  <Notes>0</Notes>
  <HiddenSlides>0</HiddenSlides>
  <MMClips>0</MMClips>
  <ScaleCrop>false</ScaleCrop>
  <HeadingPairs>
    <vt:vector size="4" baseType="variant">
      <vt:variant>
        <vt:lpstr>Motyw</vt:lpstr>
      </vt:variant>
      <vt:variant>
        <vt:i4>1</vt:i4>
      </vt:variant>
      <vt:variant>
        <vt:lpstr>Tytuły slajdów</vt:lpstr>
      </vt:variant>
      <vt:variant>
        <vt:i4>44</vt:i4>
      </vt:variant>
    </vt:vector>
  </HeadingPairs>
  <TitlesOfParts>
    <vt:vector size="45" baseType="lpstr">
      <vt:lpstr>Techniczny</vt:lpstr>
      <vt:lpstr>AGRESJA I PRZEMOC  U DZIECI  I MŁODZIEŻY</vt:lpstr>
      <vt:lpstr> Agresja – podstawowe pojęcia. </vt:lpstr>
      <vt:lpstr>Slajd 3</vt:lpstr>
      <vt:lpstr>Slajd 4</vt:lpstr>
      <vt:lpstr>AGRESJA A PRZEMOC</vt:lpstr>
      <vt:lpstr>Slajd 6</vt:lpstr>
      <vt:lpstr>Slajd 7</vt:lpstr>
      <vt:lpstr>Slajd 8</vt:lpstr>
      <vt:lpstr> AGRESJA WERBALNA </vt:lpstr>
      <vt:lpstr>Slajd 10</vt:lpstr>
      <vt:lpstr>Slajd 11</vt:lpstr>
      <vt:lpstr>CYBERPRZEMOC</vt:lpstr>
      <vt:lpstr>Slajd 13</vt:lpstr>
      <vt:lpstr>RODZAJE I FORMY PRZEMOCY</vt:lpstr>
      <vt:lpstr>PRZEMOC FIZYCZNA</vt:lpstr>
      <vt:lpstr>KONSEKWENCJE PRZEMOCY FIZYCZNEJ</vt:lpstr>
      <vt:lpstr>PRZEMOC PSYCHICZNA</vt:lpstr>
      <vt:lpstr>KONSEKWENCJE PRZEMOCY PSYCHICZNEJ</vt:lpstr>
      <vt:lpstr>PRZEMOC SEKSUALNA</vt:lpstr>
      <vt:lpstr>PRZEMOC SEKSUALNA</vt:lpstr>
      <vt:lpstr>KONSEKWENCJE PRZEMOCY SEKSUALNEJ</vt:lpstr>
      <vt:lpstr>PRZEMOC EKONOMICZNA</vt:lpstr>
      <vt:lpstr>KONSEKWENCJE PRZEMOCY EKONOMICZNEJ</vt:lpstr>
      <vt:lpstr>ZANIEDBYWANIE</vt:lpstr>
      <vt:lpstr>KONSEKWENCJE ZANIEDBYWANIA DZIECI</vt:lpstr>
      <vt:lpstr>Slajd 26</vt:lpstr>
      <vt:lpstr>Slajd 27</vt:lpstr>
      <vt:lpstr>Slajd 28</vt:lpstr>
      <vt:lpstr>Slajd 29</vt:lpstr>
      <vt:lpstr>Slajd 30</vt:lpstr>
      <vt:lpstr>Slajd 31</vt:lpstr>
      <vt:lpstr>Slajd 32</vt:lpstr>
      <vt:lpstr>Slajd 33</vt:lpstr>
      <vt:lpstr>ZAPOBIEGANIE ZACHOWANIOM AGRESYWNYM I PRZEMOCOWYM (jak sobie z nimi radzić)</vt:lpstr>
      <vt:lpstr>Slajd 35</vt:lpstr>
      <vt:lpstr>Slajd 36</vt:lpstr>
      <vt:lpstr>Slajd 37</vt:lpstr>
      <vt:lpstr>Slajd 38</vt:lpstr>
      <vt:lpstr>Slajd 39</vt:lpstr>
      <vt:lpstr>Slajd 40</vt:lpstr>
      <vt:lpstr>Slajd 41</vt:lpstr>
      <vt:lpstr>Slajd 42</vt:lpstr>
      <vt:lpstr>Slajd 43</vt:lpstr>
      <vt:lpstr>Slajd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AGRESJA I PRZEMOC U DZIECI I MŁODZIEŻY</dc:title>
  <dc:creator>EWA</dc:creator>
  <cp:lastModifiedBy>EWA</cp:lastModifiedBy>
  <cp:revision>121</cp:revision>
  <dcterms:created xsi:type="dcterms:W3CDTF">2016-09-05T16:22:14Z</dcterms:created>
  <dcterms:modified xsi:type="dcterms:W3CDTF">2017-01-19T18:19:23Z</dcterms:modified>
</cp:coreProperties>
</file>